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469" r:id="rId2"/>
    <p:sldId id="486" r:id="rId3"/>
    <p:sldId id="473" r:id="rId4"/>
    <p:sldId id="472" r:id="rId5"/>
    <p:sldId id="487" r:id="rId6"/>
    <p:sldId id="488" r:id="rId7"/>
    <p:sldId id="478" r:id="rId8"/>
    <p:sldId id="474" r:id="rId9"/>
    <p:sldId id="475" r:id="rId10"/>
    <p:sldId id="476" r:id="rId11"/>
    <p:sldId id="471" r:id="rId12"/>
    <p:sldId id="479" r:id="rId13"/>
    <p:sldId id="504" r:id="rId14"/>
    <p:sldId id="480" r:id="rId15"/>
    <p:sldId id="481" r:id="rId16"/>
    <p:sldId id="483" r:id="rId17"/>
    <p:sldId id="482" r:id="rId18"/>
    <p:sldId id="490" r:id="rId19"/>
    <p:sldId id="491" r:id="rId20"/>
    <p:sldId id="492" r:id="rId21"/>
    <p:sldId id="493" r:id="rId22"/>
    <p:sldId id="510" r:id="rId23"/>
    <p:sldId id="489" r:id="rId24"/>
    <p:sldId id="495" r:id="rId25"/>
    <p:sldId id="496" r:id="rId26"/>
    <p:sldId id="497" r:id="rId27"/>
    <p:sldId id="498" r:id="rId28"/>
    <p:sldId id="499" r:id="rId29"/>
    <p:sldId id="500" r:id="rId30"/>
    <p:sldId id="501" r:id="rId31"/>
    <p:sldId id="502" r:id="rId32"/>
    <p:sldId id="503" r:id="rId33"/>
    <p:sldId id="505" r:id="rId34"/>
    <p:sldId id="506" r:id="rId35"/>
    <p:sldId id="507" r:id="rId36"/>
    <p:sldId id="508" r:id="rId37"/>
    <p:sldId id="509" r:id="rId38"/>
  </p:sldIdLst>
  <p:sldSz cx="9144000" cy="6858000" type="screen4x3"/>
  <p:notesSz cx="6797675" cy="9926638"/>
  <p:defaultTextStyle>
    <a:defPPr>
      <a:defRPr lang="de-DE"/>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57">
          <p15:clr>
            <a:srgbClr val="A4A3A4"/>
          </p15:clr>
        </p15:guide>
        <p15:guide id="2" pos="2168">
          <p15:clr>
            <a:srgbClr val="A4A3A4"/>
          </p15:clr>
        </p15:guide>
        <p15:guide id="3" orient="horz" pos="3128">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33"/>
    <a:srgbClr val="FF9900"/>
    <a:srgbClr val="FF6600"/>
    <a:srgbClr val="008000"/>
    <a:srgbClr val="006600"/>
    <a:srgbClr val="D60093"/>
    <a:srgbClr val="99003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67277" autoAdjust="0"/>
  </p:normalViewPr>
  <p:slideViewPr>
    <p:cSldViewPr snapToGrid="0">
      <p:cViewPr>
        <p:scale>
          <a:sx n="100" d="100"/>
          <a:sy n="100" d="100"/>
        </p:scale>
        <p:origin x="-979" y="-58"/>
      </p:cViewPr>
      <p:guideLst>
        <p:guide orient="horz" pos="2160"/>
        <p:guide pos="2880"/>
      </p:guideLst>
    </p:cSldViewPr>
  </p:slideViewPr>
  <p:outlineViewPr>
    <p:cViewPr>
      <p:scale>
        <a:sx n="33" d="100"/>
        <a:sy n="33" d="100"/>
      </p:scale>
      <p:origin x="0" y="271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0" d="100"/>
          <a:sy n="90" d="100"/>
        </p:scale>
        <p:origin x="-3786" y="-102"/>
      </p:cViewPr>
      <p:guideLst>
        <p:guide orient="horz" pos="3157"/>
        <p:guide orient="horz" pos="3128"/>
        <p:guide pos="216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 xmlns:a16="http://schemas.microsoft.com/office/drawing/2014/main" id="{023B2DB1-C65F-4E08-80A4-BB7FEBC98E2A}"/>
              </a:ext>
            </a:extLst>
          </p:cNvPr>
          <p:cNvSpPr>
            <a:spLocks noGrp="1"/>
          </p:cNvSpPr>
          <p:nvPr>
            <p:ph type="hdr" sz="quarter"/>
          </p:nvPr>
        </p:nvSpPr>
        <p:spPr>
          <a:xfrm>
            <a:off x="0" y="0"/>
            <a:ext cx="2945293" cy="497040"/>
          </a:xfrm>
          <a:prstGeom prst="rect">
            <a:avLst/>
          </a:prstGeom>
        </p:spPr>
        <p:txBody>
          <a:bodyPr vert="horz" lIns="91430" tIns="45715" rIns="91430" bIns="45715" rtlCol="0"/>
          <a:lstStyle>
            <a:lvl1pPr algn="l" eaLnBrk="1" hangingPunct="1">
              <a:defRPr sz="1200">
                <a:latin typeface="Arial" charset="0"/>
                <a:cs typeface="+mn-cs"/>
              </a:defRPr>
            </a:lvl1pPr>
          </a:lstStyle>
          <a:p>
            <a:pPr>
              <a:defRPr/>
            </a:pPr>
            <a:endParaRPr lang="de-DE"/>
          </a:p>
        </p:txBody>
      </p:sp>
      <p:sp>
        <p:nvSpPr>
          <p:cNvPr id="3" name="Datumsplatzhalter 2">
            <a:extLst>
              <a:ext uri="{FF2B5EF4-FFF2-40B4-BE49-F238E27FC236}">
                <a16:creationId xmlns="" xmlns:a16="http://schemas.microsoft.com/office/drawing/2014/main" id="{11D03D85-1513-4ADB-9006-1467618287E6}"/>
              </a:ext>
            </a:extLst>
          </p:cNvPr>
          <p:cNvSpPr>
            <a:spLocks noGrp="1"/>
          </p:cNvSpPr>
          <p:nvPr>
            <p:ph type="dt" sz="quarter" idx="1"/>
          </p:nvPr>
        </p:nvSpPr>
        <p:spPr>
          <a:xfrm>
            <a:off x="3850815" y="0"/>
            <a:ext cx="2945293" cy="497040"/>
          </a:xfrm>
          <a:prstGeom prst="rect">
            <a:avLst/>
          </a:prstGeom>
        </p:spPr>
        <p:txBody>
          <a:bodyPr vert="horz" lIns="91430" tIns="45715" rIns="91430" bIns="45715" rtlCol="0"/>
          <a:lstStyle>
            <a:lvl1pPr algn="r" eaLnBrk="1" hangingPunct="1">
              <a:defRPr sz="1200">
                <a:latin typeface="Arial" charset="0"/>
                <a:cs typeface="+mn-cs"/>
              </a:defRPr>
            </a:lvl1pPr>
          </a:lstStyle>
          <a:p>
            <a:pPr>
              <a:defRPr/>
            </a:pPr>
            <a:fld id="{556ABC27-D24E-4672-8FE9-F301FD0A5408}" type="datetimeFigureOut">
              <a:rPr lang="de-DE"/>
              <a:pPr>
                <a:defRPr/>
              </a:pPr>
              <a:t>01.12.2020</a:t>
            </a:fld>
            <a:endParaRPr lang="de-DE"/>
          </a:p>
        </p:txBody>
      </p:sp>
      <p:sp>
        <p:nvSpPr>
          <p:cNvPr id="4" name="Fußzeilenplatzhalter 3">
            <a:extLst>
              <a:ext uri="{FF2B5EF4-FFF2-40B4-BE49-F238E27FC236}">
                <a16:creationId xmlns="" xmlns:a16="http://schemas.microsoft.com/office/drawing/2014/main" id="{70ED88D9-9F59-46D6-A72D-C0403409AC3B}"/>
              </a:ext>
            </a:extLst>
          </p:cNvPr>
          <p:cNvSpPr>
            <a:spLocks noGrp="1"/>
          </p:cNvSpPr>
          <p:nvPr>
            <p:ph type="ftr" sz="quarter" idx="2"/>
          </p:nvPr>
        </p:nvSpPr>
        <p:spPr>
          <a:xfrm>
            <a:off x="0" y="9428025"/>
            <a:ext cx="2945293" cy="497040"/>
          </a:xfrm>
          <a:prstGeom prst="rect">
            <a:avLst/>
          </a:prstGeom>
        </p:spPr>
        <p:txBody>
          <a:bodyPr vert="horz" lIns="91430" tIns="45715" rIns="91430" bIns="45715" rtlCol="0" anchor="b"/>
          <a:lstStyle>
            <a:lvl1pPr algn="l" eaLnBrk="1" hangingPunct="1">
              <a:defRPr sz="1200">
                <a:latin typeface="Arial" charset="0"/>
                <a:cs typeface="+mn-cs"/>
              </a:defRPr>
            </a:lvl1pPr>
          </a:lstStyle>
          <a:p>
            <a:pPr>
              <a:defRPr/>
            </a:pPr>
            <a:endParaRPr lang="de-DE"/>
          </a:p>
        </p:txBody>
      </p:sp>
      <p:sp>
        <p:nvSpPr>
          <p:cNvPr id="5" name="Foliennummernplatzhalter 4">
            <a:extLst>
              <a:ext uri="{FF2B5EF4-FFF2-40B4-BE49-F238E27FC236}">
                <a16:creationId xmlns="" xmlns:a16="http://schemas.microsoft.com/office/drawing/2014/main" id="{DBD381A0-2DDD-474D-B315-B1F32CE2AE62}"/>
              </a:ext>
            </a:extLst>
          </p:cNvPr>
          <p:cNvSpPr>
            <a:spLocks noGrp="1"/>
          </p:cNvSpPr>
          <p:nvPr>
            <p:ph type="sldNum" sz="quarter" idx="3"/>
          </p:nvPr>
        </p:nvSpPr>
        <p:spPr>
          <a:xfrm>
            <a:off x="3850815" y="9428025"/>
            <a:ext cx="2945293" cy="497040"/>
          </a:xfrm>
          <a:prstGeom prst="rect">
            <a:avLst/>
          </a:prstGeom>
        </p:spPr>
        <p:txBody>
          <a:bodyPr vert="horz" wrap="square" lIns="91430" tIns="45715" rIns="91430" bIns="45715" numCol="1" anchor="b" anchorCtr="0" compatLnSpc="1">
            <a:prstTxWarp prst="textNoShape">
              <a:avLst/>
            </a:prstTxWarp>
          </a:bodyPr>
          <a:lstStyle>
            <a:lvl1pPr algn="r" eaLnBrk="1" hangingPunct="1">
              <a:defRPr sz="1200"/>
            </a:lvl1pPr>
          </a:lstStyle>
          <a:p>
            <a:fld id="{E7A4D779-EA2B-42F5-BED5-5918BA419724}" type="slidenum">
              <a:rPr lang="de-DE" altLang="de-DE"/>
              <a:pPr/>
              <a:t>‹Nr.›</a:t>
            </a:fld>
            <a:endParaRPr lang="de-DE" altLang="de-DE"/>
          </a:p>
        </p:txBody>
      </p:sp>
    </p:spTree>
    <p:extLst>
      <p:ext uri="{BB962C8B-B14F-4D97-AF65-F5344CB8AC3E}">
        <p14:creationId xmlns:p14="http://schemas.microsoft.com/office/powerpoint/2010/main" val="232359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 xmlns:a16="http://schemas.microsoft.com/office/drawing/2014/main" id="{02A92689-8A0D-491C-A642-6E96651A7555}"/>
              </a:ext>
            </a:extLst>
          </p:cNvPr>
          <p:cNvSpPr>
            <a:spLocks noGrp="1"/>
          </p:cNvSpPr>
          <p:nvPr>
            <p:ph type="hdr" sz="quarter"/>
          </p:nvPr>
        </p:nvSpPr>
        <p:spPr>
          <a:xfrm>
            <a:off x="0" y="0"/>
            <a:ext cx="2945293" cy="497040"/>
          </a:xfrm>
          <a:prstGeom prst="rect">
            <a:avLst/>
          </a:prstGeom>
        </p:spPr>
        <p:txBody>
          <a:bodyPr vert="horz" lIns="91430" tIns="45715" rIns="91430" bIns="45715" rtlCol="0"/>
          <a:lstStyle>
            <a:lvl1pPr algn="l" eaLnBrk="1" hangingPunct="1">
              <a:defRPr sz="1200">
                <a:latin typeface="Arial" charset="0"/>
                <a:cs typeface="+mn-cs"/>
              </a:defRPr>
            </a:lvl1pPr>
          </a:lstStyle>
          <a:p>
            <a:pPr>
              <a:defRPr/>
            </a:pPr>
            <a:endParaRPr lang="de-DE"/>
          </a:p>
        </p:txBody>
      </p:sp>
      <p:sp>
        <p:nvSpPr>
          <p:cNvPr id="3" name="Datumsplatzhalter 2">
            <a:extLst>
              <a:ext uri="{FF2B5EF4-FFF2-40B4-BE49-F238E27FC236}">
                <a16:creationId xmlns="" xmlns:a16="http://schemas.microsoft.com/office/drawing/2014/main" id="{D86285AC-7AFB-4D89-81D3-61E632D61844}"/>
              </a:ext>
            </a:extLst>
          </p:cNvPr>
          <p:cNvSpPr>
            <a:spLocks noGrp="1"/>
          </p:cNvSpPr>
          <p:nvPr>
            <p:ph type="dt" idx="1"/>
          </p:nvPr>
        </p:nvSpPr>
        <p:spPr>
          <a:xfrm>
            <a:off x="3850815" y="0"/>
            <a:ext cx="2945293" cy="497040"/>
          </a:xfrm>
          <a:prstGeom prst="rect">
            <a:avLst/>
          </a:prstGeom>
        </p:spPr>
        <p:txBody>
          <a:bodyPr vert="horz" lIns="91430" tIns="45715" rIns="91430" bIns="45715" rtlCol="0"/>
          <a:lstStyle>
            <a:lvl1pPr algn="r" eaLnBrk="1" hangingPunct="1">
              <a:defRPr sz="1200">
                <a:latin typeface="Arial" charset="0"/>
                <a:cs typeface="+mn-cs"/>
              </a:defRPr>
            </a:lvl1pPr>
          </a:lstStyle>
          <a:p>
            <a:pPr>
              <a:defRPr/>
            </a:pPr>
            <a:fld id="{D3C6A750-FAE0-4E51-BBBC-ABAB123A8378}" type="datetimeFigureOut">
              <a:rPr lang="de-DE"/>
              <a:pPr>
                <a:defRPr/>
              </a:pPr>
              <a:t>01.12.2020</a:t>
            </a:fld>
            <a:endParaRPr lang="de-DE"/>
          </a:p>
        </p:txBody>
      </p:sp>
      <p:sp>
        <p:nvSpPr>
          <p:cNvPr id="4" name="Folienbildplatzhalter 3">
            <a:extLst>
              <a:ext uri="{FF2B5EF4-FFF2-40B4-BE49-F238E27FC236}">
                <a16:creationId xmlns="" xmlns:a16="http://schemas.microsoft.com/office/drawing/2014/main" id="{0E13E5C5-0973-4B4A-95CB-879B1CA64626}"/>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0" tIns="45715" rIns="91430" bIns="45715" rtlCol="0" anchor="ctr"/>
          <a:lstStyle/>
          <a:p>
            <a:pPr lvl="0"/>
            <a:endParaRPr lang="de-DE" noProof="0"/>
          </a:p>
        </p:txBody>
      </p:sp>
      <p:sp>
        <p:nvSpPr>
          <p:cNvPr id="5" name="Notizenplatzhalter 4">
            <a:extLst>
              <a:ext uri="{FF2B5EF4-FFF2-40B4-BE49-F238E27FC236}">
                <a16:creationId xmlns="" xmlns:a16="http://schemas.microsoft.com/office/drawing/2014/main" id="{DC2BD44D-E241-42B5-BFB3-BC8385BC29D7}"/>
              </a:ext>
            </a:extLst>
          </p:cNvPr>
          <p:cNvSpPr>
            <a:spLocks noGrp="1"/>
          </p:cNvSpPr>
          <p:nvPr>
            <p:ph type="body" sz="quarter" idx="3"/>
          </p:nvPr>
        </p:nvSpPr>
        <p:spPr>
          <a:xfrm>
            <a:off x="679924" y="4714013"/>
            <a:ext cx="5437827" cy="4468638"/>
          </a:xfrm>
          <a:prstGeom prst="rect">
            <a:avLst/>
          </a:prstGeom>
        </p:spPr>
        <p:txBody>
          <a:bodyPr vert="horz" lIns="91430" tIns="45715" rIns="91430" bIns="45715"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 xmlns:a16="http://schemas.microsoft.com/office/drawing/2014/main" id="{1EA692E2-04A1-4782-B54F-B777AF5ABC88}"/>
              </a:ext>
            </a:extLst>
          </p:cNvPr>
          <p:cNvSpPr>
            <a:spLocks noGrp="1"/>
          </p:cNvSpPr>
          <p:nvPr>
            <p:ph type="ftr" sz="quarter" idx="4"/>
          </p:nvPr>
        </p:nvSpPr>
        <p:spPr>
          <a:xfrm>
            <a:off x="0" y="9428025"/>
            <a:ext cx="2945293" cy="497040"/>
          </a:xfrm>
          <a:prstGeom prst="rect">
            <a:avLst/>
          </a:prstGeom>
        </p:spPr>
        <p:txBody>
          <a:bodyPr vert="horz" lIns="91430" tIns="45715" rIns="91430" bIns="45715" rtlCol="0" anchor="b"/>
          <a:lstStyle>
            <a:lvl1pPr algn="l" eaLnBrk="1" hangingPunct="1">
              <a:defRPr sz="1200">
                <a:latin typeface="Arial" charset="0"/>
                <a:cs typeface="+mn-cs"/>
              </a:defRPr>
            </a:lvl1pPr>
          </a:lstStyle>
          <a:p>
            <a:pPr>
              <a:defRPr/>
            </a:pPr>
            <a:endParaRPr lang="de-DE"/>
          </a:p>
        </p:txBody>
      </p:sp>
      <p:sp>
        <p:nvSpPr>
          <p:cNvPr id="7" name="Foliennummernplatzhalter 6">
            <a:extLst>
              <a:ext uri="{FF2B5EF4-FFF2-40B4-BE49-F238E27FC236}">
                <a16:creationId xmlns="" xmlns:a16="http://schemas.microsoft.com/office/drawing/2014/main" id="{520BE7F3-7CE8-4C1A-B68B-7E10017557C8}"/>
              </a:ext>
            </a:extLst>
          </p:cNvPr>
          <p:cNvSpPr>
            <a:spLocks noGrp="1"/>
          </p:cNvSpPr>
          <p:nvPr>
            <p:ph type="sldNum" sz="quarter" idx="5"/>
          </p:nvPr>
        </p:nvSpPr>
        <p:spPr>
          <a:xfrm>
            <a:off x="3850815" y="9428025"/>
            <a:ext cx="2945293" cy="497040"/>
          </a:xfrm>
          <a:prstGeom prst="rect">
            <a:avLst/>
          </a:prstGeom>
        </p:spPr>
        <p:txBody>
          <a:bodyPr vert="horz" wrap="square" lIns="91430" tIns="45715" rIns="91430" bIns="45715" numCol="1" anchor="b" anchorCtr="0" compatLnSpc="1">
            <a:prstTxWarp prst="textNoShape">
              <a:avLst/>
            </a:prstTxWarp>
          </a:bodyPr>
          <a:lstStyle>
            <a:lvl1pPr algn="r" eaLnBrk="1" hangingPunct="1">
              <a:defRPr sz="1200"/>
            </a:lvl1pPr>
          </a:lstStyle>
          <a:p>
            <a:fld id="{3CCB1429-BF8D-4308-BE94-FAA56EEFA63E}" type="slidenum">
              <a:rPr lang="de-DE" altLang="de-DE"/>
              <a:pPr/>
              <a:t>‹Nr.›</a:t>
            </a:fld>
            <a:endParaRPr lang="de-DE" altLang="de-DE"/>
          </a:p>
        </p:txBody>
      </p:sp>
    </p:spTree>
    <p:extLst>
      <p:ext uri="{BB962C8B-B14F-4D97-AF65-F5344CB8AC3E}">
        <p14:creationId xmlns:p14="http://schemas.microsoft.com/office/powerpoint/2010/main" val="1871777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xmlns="" id="{791FFAD3-0D41-4507-B957-C45F94F976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xmlns="" id="{4CE93CB4-9A51-4A9E-8854-F87E75912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61444" name="Foliennummernplatzhalter 3">
            <a:extLst>
              <a:ext uri="{FF2B5EF4-FFF2-40B4-BE49-F238E27FC236}">
                <a16:creationId xmlns:a16="http://schemas.microsoft.com/office/drawing/2014/main" xmlns="" id="{DFB93071-87D9-4B3F-B87C-F734A0D3FD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34926" indent="-282664">
              <a:defRPr sz="2000">
                <a:solidFill>
                  <a:schemeClr val="tx1"/>
                </a:solidFill>
                <a:latin typeface="Arial" panose="020B0604020202020204" pitchFamily="34" charset="0"/>
                <a:cs typeface="Arial" panose="020B0604020202020204" pitchFamily="34" charset="0"/>
              </a:defRPr>
            </a:lvl2pPr>
            <a:lvl3pPr marL="1130656" indent="-226131">
              <a:defRPr sz="2000">
                <a:solidFill>
                  <a:schemeClr val="tx1"/>
                </a:solidFill>
                <a:latin typeface="Arial" panose="020B0604020202020204" pitchFamily="34" charset="0"/>
                <a:cs typeface="Arial" panose="020B0604020202020204" pitchFamily="34" charset="0"/>
              </a:defRPr>
            </a:lvl3pPr>
            <a:lvl4pPr marL="1582918" indent="-226131">
              <a:defRPr sz="2000">
                <a:solidFill>
                  <a:schemeClr val="tx1"/>
                </a:solidFill>
                <a:latin typeface="Arial" panose="020B0604020202020204" pitchFamily="34" charset="0"/>
                <a:cs typeface="Arial" panose="020B0604020202020204" pitchFamily="34" charset="0"/>
              </a:defRPr>
            </a:lvl4pPr>
            <a:lvl5pPr marL="2035180" indent="-226131">
              <a:defRPr sz="2000">
                <a:solidFill>
                  <a:schemeClr val="tx1"/>
                </a:solidFill>
                <a:latin typeface="Arial" panose="020B0604020202020204" pitchFamily="34" charset="0"/>
                <a:cs typeface="Arial" panose="020B0604020202020204" pitchFamily="34" charset="0"/>
              </a:defRPr>
            </a:lvl5pPr>
            <a:lvl6pPr marL="2487442" indent="-22613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39705" indent="-22613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391967" indent="-22613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44229" indent="-22613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FBA5A82-6676-45E8-9787-843EED826CAB}" type="slidenum">
              <a:rPr lang="de-DE" altLang="de-DE" sz="1200"/>
              <a:pPr/>
              <a:t>18</a:t>
            </a:fld>
            <a:endParaRPr lang="de-DE" altLang="de-DE"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7">
            <a:extLst>
              <a:ext uri="{FF2B5EF4-FFF2-40B4-BE49-F238E27FC236}">
                <a16:creationId xmlns="" xmlns:a16="http://schemas.microsoft.com/office/drawing/2014/main" id="{48D2BF99-44C8-4013-A159-83165B9AC8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ctrTitle"/>
          </p:nvPr>
        </p:nvSpPr>
        <p:spPr>
          <a:xfrm>
            <a:off x="685800" y="2565401"/>
            <a:ext cx="6558148" cy="908050"/>
          </a:xfrm>
        </p:spPr>
        <p:txBody>
          <a:bodyPr/>
          <a:lstStyle>
            <a:lvl1pPr>
              <a:defRPr/>
            </a:lvl1pPr>
          </a:lstStyle>
          <a:p>
            <a:pPr lvl="0"/>
            <a:r>
              <a:rPr lang="de-DE" noProof="0" dirty="0"/>
              <a:t>Titelmasterformat durch Klicken bearbeiten</a:t>
            </a:r>
          </a:p>
        </p:txBody>
      </p:sp>
      <p:sp>
        <p:nvSpPr>
          <p:cNvPr id="59396" name="Rectangle 4"/>
          <p:cNvSpPr>
            <a:spLocks noGrp="1" noChangeArrowheads="1"/>
          </p:cNvSpPr>
          <p:nvPr>
            <p:ph type="subTitle" idx="1"/>
          </p:nvPr>
        </p:nvSpPr>
        <p:spPr>
          <a:xfrm>
            <a:off x="684213" y="3644900"/>
            <a:ext cx="6559735" cy="1651495"/>
          </a:xfrm>
        </p:spPr>
        <p:txBody>
          <a:bodyPr/>
          <a:lstStyle>
            <a:lvl1pPr marL="0" indent="0">
              <a:buFont typeface="Wingdings" pitchFamily="2" charset="2"/>
              <a:buNone/>
              <a:defRPr sz="2000"/>
            </a:lvl1pPr>
          </a:lstStyle>
          <a:p>
            <a:pPr lvl="0"/>
            <a:r>
              <a:rPr lang="de-DE" noProof="0"/>
              <a:t>Formatvorlage des Untertitelmasters durch Klicken bearbeiten</a:t>
            </a:r>
          </a:p>
        </p:txBody>
      </p:sp>
      <p:sp>
        <p:nvSpPr>
          <p:cNvPr id="5" name="Rectangle 8">
            <a:extLst>
              <a:ext uri="{FF2B5EF4-FFF2-40B4-BE49-F238E27FC236}">
                <a16:creationId xmlns="" xmlns:a16="http://schemas.microsoft.com/office/drawing/2014/main" id="{DBC5F112-E38F-4ED4-ABE9-EF31EEC7CD16}"/>
              </a:ext>
            </a:extLst>
          </p:cNvPr>
          <p:cNvSpPr>
            <a:spLocks noGrp="1" noChangeArrowheads="1"/>
          </p:cNvSpPr>
          <p:nvPr>
            <p:ph type="dt" sz="half" idx="10"/>
          </p:nvPr>
        </p:nvSpPr>
        <p:spPr/>
        <p:txBody>
          <a:bodyPr/>
          <a:lstStyle>
            <a:lvl1pPr>
              <a:defRPr/>
            </a:lvl1pPr>
          </a:lstStyle>
          <a:p>
            <a:pPr>
              <a:defRPr/>
            </a:pPr>
            <a:endParaRPr lang="de-DE"/>
          </a:p>
        </p:txBody>
      </p:sp>
      <p:sp>
        <p:nvSpPr>
          <p:cNvPr id="6" name="Rectangle 9">
            <a:extLst>
              <a:ext uri="{FF2B5EF4-FFF2-40B4-BE49-F238E27FC236}">
                <a16:creationId xmlns="" xmlns:a16="http://schemas.microsoft.com/office/drawing/2014/main" id="{3D834C43-3CF3-495D-8B73-FC6479D77CB7}"/>
              </a:ext>
            </a:extLst>
          </p:cNvPr>
          <p:cNvSpPr>
            <a:spLocks noGrp="1" noChangeArrowheads="1"/>
          </p:cNvSpPr>
          <p:nvPr>
            <p:ph type="ftr" sz="quarter" idx="11"/>
          </p:nvPr>
        </p:nvSpPr>
        <p:spPr/>
        <p:txBody>
          <a:bodyPr/>
          <a:lstStyle>
            <a:lvl1pPr>
              <a:defRPr/>
            </a:lvl1pPr>
          </a:lstStyle>
          <a:p>
            <a:pPr>
              <a:defRPr/>
            </a:pPr>
            <a:endParaRPr lang="de-DE"/>
          </a:p>
        </p:txBody>
      </p:sp>
      <p:sp>
        <p:nvSpPr>
          <p:cNvPr id="7" name="Rectangle 10">
            <a:extLst>
              <a:ext uri="{FF2B5EF4-FFF2-40B4-BE49-F238E27FC236}">
                <a16:creationId xmlns="" xmlns:a16="http://schemas.microsoft.com/office/drawing/2014/main" id="{13B6BC11-F933-45C5-93C9-2BA29BADD83E}"/>
              </a:ext>
            </a:extLst>
          </p:cNvPr>
          <p:cNvSpPr>
            <a:spLocks noGrp="1" noChangeArrowheads="1"/>
          </p:cNvSpPr>
          <p:nvPr>
            <p:ph type="sldNum" sz="quarter" idx="12"/>
          </p:nvPr>
        </p:nvSpPr>
        <p:spPr/>
        <p:txBody>
          <a:bodyPr/>
          <a:lstStyle>
            <a:lvl1pPr>
              <a:defRPr/>
            </a:lvl1pPr>
          </a:lstStyle>
          <a:p>
            <a:fld id="{36154D85-C916-46E2-A1AC-E6F1EDDDBD65}" type="slidenum">
              <a:rPr lang="de-DE" altLang="de-DE"/>
              <a:pPr/>
              <a:t>‹Nr.›</a:t>
            </a:fld>
            <a:endParaRPr lang="de-DE" altLang="de-DE"/>
          </a:p>
        </p:txBody>
      </p:sp>
    </p:spTree>
    <p:extLst>
      <p:ext uri="{BB962C8B-B14F-4D97-AF65-F5344CB8AC3E}">
        <p14:creationId xmlns:p14="http://schemas.microsoft.com/office/powerpoint/2010/main" val="40757974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1">
            <a:extLst>
              <a:ext uri="{FF2B5EF4-FFF2-40B4-BE49-F238E27FC236}">
                <a16:creationId xmlns="" xmlns:a16="http://schemas.microsoft.com/office/drawing/2014/main" id="{21EA9B78-F6F0-4F02-871C-2539D80276EC}"/>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2">
            <a:extLst>
              <a:ext uri="{FF2B5EF4-FFF2-40B4-BE49-F238E27FC236}">
                <a16:creationId xmlns="" xmlns:a16="http://schemas.microsoft.com/office/drawing/2014/main" id="{C1C4989A-05D2-47A6-BA71-63186DB8997C}"/>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13">
            <a:extLst>
              <a:ext uri="{FF2B5EF4-FFF2-40B4-BE49-F238E27FC236}">
                <a16:creationId xmlns="" xmlns:a16="http://schemas.microsoft.com/office/drawing/2014/main" id="{7C2DB843-1E47-4DDD-BE5F-D3072066C9C2}"/>
              </a:ext>
            </a:extLst>
          </p:cNvPr>
          <p:cNvSpPr>
            <a:spLocks noGrp="1" noChangeArrowheads="1"/>
          </p:cNvSpPr>
          <p:nvPr>
            <p:ph type="sldNum" sz="quarter" idx="12"/>
          </p:nvPr>
        </p:nvSpPr>
        <p:spPr>
          <a:ln/>
        </p:spPr>
        <p:txBody>
          <a:bodyPr/>
          <a:lstStyle>
            <a:lvl1pPr>
              <a:defRPr/>
            </a:lvl1pPr>
          </a:lstStyle>
          <a:p>
            <a:fld id="{6472CDC8-F0D3-447B-A8A0-634593BF1C23}" type="slidenum">
              <a:rPr lang="de-DE" altLang="de-DE"/>
              <a:pPr/>
              <a:t>‹Nr.›</a:t>
            </a:fld>
            <a:endParaRPr lang="de-DE" altLang="de-DE"/>
          </a:p>
        </p:txBody>
      </p:sp>
    </p:spTree>
    <p:extLst>
      <p:ext uri="{BB962C8B-B14F-4D97-AF65-F5344CB8AC3E}">
        <p14:creationId xmlns:p14="http://schemas.microsoft.com/office/powerpoint/2010/main" val="11596539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11">
            <a:extLst>
              <a:ext uri="{FF2B5EF4-FFF2-40B4-BE49-F238E27FC236}">
                <a16:creationId xmlns="" xmlns:a16="http://schemas.microsoft.com/office/drawing/2014/main" id="{30D64948-E99C-413E-9308-A951E1136FBC}"/>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2">
            <a:extLst>
              <a:ext uri="{FF2B5EF4-FFF2-40B4-BE49-F238E27FC236}">
                <a16:creationId xmlns="" xmlns:a16="http://schemas.microsoft.com/office/drawing/2014/main" id="{E336E353-A127-4396-B903-45DCE54422F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13">
            <a:extLst>
              <a:ext uri="{FF2B5EF4-FFF2-40B4-BE49-F238E27FC236}">
                <a16:creationId xmlns="" xmlns:a16="http://schemas.microsoft.com/office/drawing/2014/main" id="{05999272-B0BA-4FDF-BD32-32AB80D8D8DE}"/>
              </a:ext>
            </a:extLst>
          </p:cNvPr>
          <p:cNvSpPr>
            <a:spLocks noGrp="1" noChangeArrowheads="1"/>
          </p:cNvSpPr>
          <p:nvPr>
            <p:ph type="sldNum" sz="quarter" idx="12"/>
          </p:nvPr>
        </p:nvSpPr>
        <p:spPr>
          <a:ln/>
        </p:spPr>
        <p:txBody>
          <a:bodyPr/>
          <a:lstStyle>
            <a:lvl1pPr>
              <a:defRPr/>
            </a:lvl1pPr>
          </a:lstStyle>
          <a:p>
            <a:fld id="{E96C44B2-67CA-41C7-BB4D-4BBC97E57E18}" type="slidenum">
              <a:rPr lang="de-DE" altLang="de-DE"/>
              <a:pPr/>
              <a:t>‹Nr.›</a:t>
            </a:fld>
            <a:endParaRPr lang="de-DE" altLang="de-DE"/>
          </a:p>
        </p:txBody>
      </p:sp>
    </p:spTree>
    <p:extLst>
      <p:ext uri="{BB962C8B-B14F-4D97-AF65-F5344CB8AC3E}">
        <p14:creationId xmlns:p14="http://schemas.microsoft.com/office/powerpoint/2010/main" val="19973985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4213" y="2555875"/>
            <a:ext cx="3924300" cy="382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760913" y="2555875"/>
            <a:ext cx="3925887" cy="382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1">
            <a:extLst>
              <a:ext uri="{FF2B5EF4-FFF2-40B4-BE49-F238E27FC236}">
                <a16:creationId xmlns="" xmlns:a16="http://schemas.microsoft.com/office/drawing/2014/main" id="{27010BA1-2868-4AE2-9F13-8AFDC7CEB435}"/>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2">
            <a:extLst>
              <a:ext uri="{FF2B5EF4-FFF2-40B4-BE49-F238E27FC236}">
                <a16:creationId xmlns="" xmlns:a16="http://schemas.microsoft.com/office/drawing/2014/main" id="{242D56E1-E6BF-4D07-8E62-CF047D35C16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13">
            <a:extLst>
              <a:ext uri="{FF2B5EF4-FFF2-40B4-BE49-F238E27FC236}">
                <a16:creationId xmlns="" xmlns:a16="http://schemas.microsoft.com/office/drawing/2014/main" id="{93F93E64-5824-4C8A-A46B-8E2AC8B98CDB}"/>
              </a:ext>
            </a:extLst>
          </p:cNvPr>
          <p:cNvSpPr>
            <a:spLocks noGrp="1" noChangeArrowheads="1"/>
          </p:cNvSpPr>
          <p:nvPr>
            <p:ph type="sldNum" sz="quarter" idx="12"/>
          </p:nvPr>
        </p:nvSpPr>
        <p:spPr>
          <a:ln/>
        </p:spPr>
        <p:txBody>
          <a:bodyPr/>
          <a:lstStyle>
            <a:lvl1pPr>
              <a:defRPr/>
            </a:lvl1pPr>
          </a:lstStyle>
          <a:p>
            <a:fld id="{66963A18-E5E1-446C-A9E5-66D4F9A28F74}" type="slidenum">
              <a:rPr lang="de-DE" altLang="de-DE"/>
              <a:pPr/>
              <a:t>‹Nr.›</a:t>
            </a:fld>
            <a:endParaRPr lang="de-DE" altLang="de-DE"/>
          </a:p>
        </p:txBody>
      </p:sp>
    </p:spTree>
    <p:extLst>
      <p:ext uri="{BB962C8B-B14F-4D97-AF65-F5344CB8AC3E}">
        <p14:creationId xmlns:p14="http://schemas.microsoft.com/office/powerpoint/2010/main" val="927937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1">
            <a:extLst>
              <a:ext uri="{FF2B5EF4-FFF2-40B4-BE49-F238E27FC236}">
                <a16:creationId xmlns="" xmlns:a16="http://schemas.microsoft.com/office/drawing/2014/main" id="{89B91AA2-3611-45DB-BF40-5B529C498956}"/>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12">
            <a:extLst>
              <a:ext uri="{FF2B5EF4-FFF2-40B4-BE49-F238E27FC236}">
                <a16:creationId xmlns="" xmlns:a16="http://schemas.microsoft.com/office/drawing/2014/main" id="{564B6D87-C135-44AC-BDBE-60B8934B8DD9}"/>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13">
            <a:extLst>
              <a:ext uri="{FF2B5EF4-FFF2-40B4-BE49-F238E27FC236}">
                <a16:creationId xmlns="" xmlns:a16="http://schemas.microsoft.com/office/drawing/2014/main" id="{8295E5F7-89EE-4073-8727-EFA833631C7A}"/>
              </a:ext>
            </a:extLst>
          </p:cNvPr>
          <p:cNvSpPr>
            <a:spLocks noGrp="1" noChangeArrowheads="1"/>
          </p:cNvSpPr>
          <p:nvPr>
            <p:ph type="sldNum" sz="quarter" idx="12"/>
          </p:nvPr>
        </p:nvSpPr>
        <p:spPr>
          <a:ln/>
        </p:spPr>
        <p:txBody>
          <a:bodyPr/>
          <a:lstStyle>
            <a:lvl1pPr>
              <a:defRPr/>
            </a:lvl1pPr>
          </a:lstStyle>
          <a:p>
            <a:fld id="{E29FE11A-FEF3-4F9A-9053-5611266E1ACE}" type="slidenum">
              <a:rPr lang="de-DE" altLang="de-DE"/>
              <a:pPr/>
              <a:t>‹Nr.›</a:t>
            </a:fld>
            <a:endParaRPr lang="de-DE" altLang="de-DE"/>
          </a:p>
        </p:txBody>
      </p:sp>
    </p:spTree>
    <p:extLst>
      <p:ext uri="{BB962C8B-B14F-4D97-AF65-F5344CB8AC3E}">
        <p14:creationId xmlns:p14="http://schemas.microsoft.com/office/powerpoint/2010/main" val="387066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055633"/>
            <a:ext cx="3008313" cy="1162050"/>
          </a:xfrm>
        </p:spPr>
        <p:txBody>
          <a:bodyPr anchor="b"/>
          <a:lstStyle>
            <a:lvl1pPr algn="l">
              <a:defRPr sz="2000" b="1"/>
            </a:lvl1pPr>
          </a:lstStyle>
          <a:p>
            <a:r>
              <a:rPr lang="de-DE" dirty="0"/>
              <a:t>Titelmasterformat durch Klicken bearbeiten</a:t>
            </a:r>
          </a:p>
        </p:txBody>
      </p:sp>
      <p:sp>
        <p:nvSpPr>
          <p:cNvPr id="3" name="Inhaltsplatzhalter 2"/>
          <p:cNvSpPr>
            <a:spLocks noGrp="1"/>
          </p:cNvSpPr>
          <p:nvPr>
            <p:ph idx="1"/>
          </p:nvPr>
        </p:nvSpPr>
        <p:spPr>
          <a:xfrm>
            <a:off x="3575050" y="1055633"/>
            <a:ext cx="5111750" cy="50705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2217683"/>
            <a:ext cx="3008313" cy="3908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1">
            <a:extLst>
              <a:ext uri="{FF2B5EF4-FFF2-40B4-BE49-F238E27FC236}">
                <a16:creationId xmlns="" xmlns:a16="http://schemas.microsoft.com/office/drawing/2014/main" id="{48461AB5-F691-4FDC-A13D-881416BDF267}"/>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2">
            <a:extLst>
              <a:ext uri="{FF2B5EF4-FFF2-40B4-BE49-F238E27FC236}">
                <a16:creationId xmlns="" xmlns:a16="http://schemas.microsoft.com/office/drawing/2014/main" id="{837A97FC-1A89-4A5C-B6A5-73BDA8DAD2B7}"/>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13">
            <a:extLst>
              <a:ext uri="{FF2B5EF4-FFF2-40B4-BE49-F238E27FC236}">
                <a16:creationId xmlns="" xmlns:a16="http://schemas.microsoft.com/office/drawing/2014/main" id="{0D7553AC-B297-4034-8971-BC2AFF4F0C20}"/>
              </a:ext>
            </a:extLst>
          </p:cNvPr>
          <p:cNvSpPr>
            <a:spLocks noGrp="1" noChangeArrowheads="1"/>
          </p:cNvSpPr>
          <p:nvPr>
            <p:ph type="sldNum" sz="quarter" idx="12"/>
          </p:nvPr>
        </p:nvSpPr>
        <p:spPr>
          <a:ln/>
        </p:spPr>
        <p:txBody>
          <a:bodyPr/>
          <a:lstStyle>
            <a:lvl1pPr>
              <a:defRPr/>
            </a:lvl1pPr>
          </a:lstStyle>
          <a:p>
            <a:fld id="{F8BCCD33-F4B3-4673-869A-438E94EED04F}" type="slidenum">
              <a:rPr lang="de-DE" altLang="de-DE"/>
              <a:pPr/>
              <a:t>‹Nr.›</a:t>
            </a:fld>
            <a:endParaRPr lang="de-DE" altLang="de-DE"/>
          </a:p>
        </p:txBody>
      </p:sp>
    </p:spTree>
    <p:extLst>
      <p:ext uri="{BB962C8B-B14F-4D97-AF65-F5344CB8AC3E}">
        <p14:creationId xmlns:p14="http://schemas.microsoft.com/office/powerpoint/2010/main" val="24901275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935421"/>
            <a:ext cx="5486400" cy="37921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1">
            <a:extLst>
              <a:ext uri="{FF2B5EF4-FFF2-40B4-BE49-F238E27FC236}">
                <a16:creationId xmlns="" xmlns:a16="http://schemas.microsoft.com/office/drawing/2014/main" id="{E92C4265-140A-445D-B4A9-C821E4705350}"/>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2">
            <a:extLst>
              <a:ext uri="{FF2B5EF4-FFF2-40B4-BE49-F238E27FC236}">
                <a16:creationId xmlns="" xmlns:a16="http://schemas.microsoft.com/office/drawing/2014/main" id="{90184400-0606-4CD4-B791-4508E24F7EF5}"/>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13">
            <a:extLst>
              <a:ext uri="{FF2B5EF4-FFF2-40B4-BE49-F238E27FC236}">
                <a16:creationId xmlns="" xmlns:a16="http://schemas.microsoft.com/office/drawing/2014/main" id="{6D172674-B774-4691-88A2-4F9157714644}"/>
              </a:ext>
            </a:extLst>
          </p:cNvPr>
          <p:cNvSpPr>
            <a:spLocks noGrp="1" noChangeArrowheads="1"/>
          </p:cNvSpPr>
          <p:nvPr>
            <p:ph type="sldNum" sz="quarter" idx="12"/>
          </p:nvPr>
        </p:nvSpPr>
        <p:spPr>
          <a:ln/>
        </p:spPr>
        <p:txBody>
          <a:bodyPr/>
          <a:lstStyle>
            <a:lvl1pPr>
              <a:defRPr/>
            </a:lvl1pPr>
          </a:lstStyle>
          <a:p>
            <a:fld id="{505FCD01-D11A-4276-9D8E-C53DECB94932}" type="slidenum">
              <a:rPr lang="de-DE" altLang="de-DE"/>
              <a:pPr/>
              <a:t>‹Nr.›</a:t>
            </a:fld>
            <a:endParaRPr lang="de-DE" altLang="de-DE"/>
          </a:p>
        </p:txBody>
      </p:sp>
    </p:spTree>
    <p:extLst>
      <p:ext uri="{BB962C8B-B14F-4D97-AF65-F5344CB8AC3E}">
        <p14:creationId xmlns:p14="http://schemas.microsoft.com/office/powerpoint/2010/main" val="15710622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4213" y="1230313"/>
            <a:ext cx="8002587" cy="5151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11">
            <a:extLst>
              <a:ext uri="{FF2B5EF4-FFF2-40B4-BE49-F238E27FC236}">
                <a16:creationId xmlns="" xmlns:a16="http://schemas.microsoft.com/office/drawing/2014/main" id="{2F37DE7F-3139-45D6-8066-71A27B97797C}"/>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12">
            <a:extLst>
              <a:ext uri="{FF2B5EF4-FFF2-40B4-BE49-F238E27FC236}">
                <a16:creationId xmlns="" xmlns:a16="http://schemas.microsoft.com/office/drawing/2014/main" id="{06C01326-4A0A-4E39-A79A-23FF98941C1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13">
            <a:extLst>
              <a:ext uri="{FF2B5EF4-FFF2-40B4-BE49-F238E27FC236}">
                <a16:creationId xmlns="" xmlns:a16="http://schemas.microsoft.com/office/drawing/2014/main" id="{55C52415-7A94-4DCF-9452-ABA9D1420CB9}"/>
              </a:ext>
            </a:extLst>
          </p:cNvPr>
          <p:cNvSpPr>
            <a:spLocks noGrp="1" noChangeArrowheads="1"/>
          </p:cNvSpPr>
          <p:nvPr>
            <p:ph type="sldNum" sz="quarter" idx="12"/>
          </p:nvPr>
        </p:nvSpPr>
        <p:spPr>
          <a:ln/>
        </p:spPr>
        <p:txBody>
          <a:bodyPr/>
          <a:lstStyle>
            <a:lvl1pPr>
              <a:defRPr/>
            </a:lvl1pPr>
          </a:lstStyle>
          <a:p>
            <a:fld id="{C15D2110-8E39-4E99-8FE3-17F89DE73421}" type="slidenum">
              <a:rPr lang="de-DE" altLang="de-DE"/>
              <a:pPr/>
              <a:t>‹Nr.›</a:t>
            </a:fld>
            <a:endParaRPr lang="de-DE" altLang="de-DE"/>
          </a:p>
        </p:txBody>
      </p:sp>
    </p:spTree>
    <p:extLst>
      <p:ext uri="{BB962C8B-B14F-4D97-AF65-F5344CB8AC3E}">
        <p14:creationId xmlns:p14="http://schemas.microsoft.com/office/powerpoint/2010/main" val="5183655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1">
            <a:extLst>
              <a:ext uri="{FF2B5EF4-FFF2-40B4-BE49-F238E27FC236}">
                <a16:creationId xmlns="" xmlns:a16="http://schemas.microsoft.com/office/drawing/2014/main" id="{F7D2F704-7D22-4A5C-B6F4-3FF7CFADAC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a:extLst>
              <a:ext uri="{FF2B5EF4-FFF2-40B4-BE49-F238E27FC236}">
                <a16:creationId xmlns="" xmlns:a16="http://schemas.microsoft.com/office/drawing/2014/main" id="{1E0BC8A6-04E1-4D55-B361-A14FFF2ECAA4}"/>
              </a:ext>
            </a:extLst>
          </p:cNvPr>
          <p:cNvSpPr>
            <a:spLocks noGrp="1" noChangeArrowheads="1"/>
          </p:cNvSpPr>
          <p:nvPr>
            <p:ph type="title"/>
          </p:nvPr>
        </p:nvSpPr>
        <p:spPr bwMode="auto">
          <a:xfrm>
            <a:off x="684213" y="1230313"/>
            <a:ext cx="80025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Titelmasterformat durch Klicken bearbeiten</a:t>
            </a:r>
          </a:p>
        </p:txBody>
      </p:sp>
      <p:sp>
        <p:nvSpPr>
          <p:cNvPr id="1028" name="Rectangle 10">
            <a:extLst>
              <a:ext uri="{FF2B5EF4-FFF2-40B4-BE49-F238E27FC236}">
                <a16:creationId xmlns="" xmlns:a16="http://schemas.microsoft.com/office/drawing/2014/main" id="{C5A27359-5CA9-4B56-B255-98B0FC1905F9}"/>
              </a:ext>
            </a:extLst>
          </p:cNvPr>
          <p:cNvSpPr>
            <a:spLocks noGrp="1" noChangeArrowheads="1"/>
          </p:cNvSpPr>
          <p:nvPr>
            <p:ph type="body" idx="1"/>
          </p:nvPr>
        </p:nvSpPr>
        <p:spPr bwMode="auto">
          <a:xfrm>
            <a:off x="684213" y="2555875"/>
            <a:ext cx="800258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5" name="Rectangle 11">
            <a:extLst>
              <a:ext uri="{FF2B5EF4-FFF2-40B4-BE49-F238E27FC236}">
                <a16:creationId xmlns="" xmlns:a16="http://schemas.microsoft.com/office/drawing/2014/main" id="{BCFB4F97-9C54-479D-B4C4-FF85332F9C7E}"/>
              </a:ext>
            </a:extLst>
          </p:cNvPr>
          <p:cNvSpPr>
            <a:spLocks noGrp="1" noChangeArrowheads="1"/>
          </p:cNvSpPr>
          <p:nvPr>
            <p:ph type="dt" sz="half" idx="2"/>
          </p:nvPr>
        </p:nvSpPr>
        <p:spPr bwMode="auto">
          <a:xfrm>
            <a:off x="684213" y="6553200"/>
            <a:ext cx="207486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de-DE"/>
          </a:p>
        </p:txBody>
      </p:sp>
      <p:sp>
        <p:nvSpPr>
          <p:cNvPr id="1036" name="Rectangle 12">
            <a:extLst>
              <a:ext uri="{FF2B5EF4-FFF2-40B4-BE49-F238E27FC236}">
                <a16:creationId xmlns="" xmlns:a16="http://schemas.microsoft.com/office/drawing/2014/main" id="{A045CF30-EFD8-4735-AF2C-D20A3AC0FA16}"/>
              </a:ext>
            </a:extLst>
          </p:cNvPr>
          <p:cNvSpPr>
            <a:spLocks noGrp="1" noChangeArrowheads="1"/>
          </p:cNvSpPr>
          <p:nvPr>
            <p:ph type="ftr" sz="quarter" idx="3"/>
          </p:nvPr>
        </p:nvSpPr>
        <p:spPr bwMode="auto">
          <a:xfrm>
            <a:off x="2771775" y="6553200"/>
            <a:ext cx="37449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de-DE"/>
          </a:p>
        </p:txBody>
      </p:sp>
      <p:sp>
        <p:nvSpPr>
          <p:cNvPr id="1037" name="Rectangle 13">
            <a:extLst>
              <a:ext uri="{FF2B5EF4-FFF2-40B4-BE49-F238E27FC236}">
                <a16:creationId xmlns="" xmlns:a16="http://schemas.microsoft.com/office/drawing/2014/main" id="{48E5933E-32C8-46DF-B7CE-950B4270FA80}"/>
              </a:ext>
            </a:extLst>
          </p:cNvPr>
          <p:cNvSpPr>
            <a:spLocks noGrp="1" noChangeArrowheads="1"/>
          </p:cNvSpPr>
          <p:nvPr>
            <p:ph type="sldNum" sz="quarter" idx="4"/>
          </p:nvPr>
        </p:nvSpPr>
        <p:spPr bwMode="auto">
          <a:xfrm>
            <a:off x="6588125" y="6553200"/>
            <a:ext cx="207486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fld id="{60D0F802-20D4-41B2-9D97-C78F7B53C925}"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93742" r:id="rId1"/>
    <p:sldLayoutId id="2147493735" r:id="rId2"/>
    <p:sldLayoutId id="2147493736" r:id="rId3"/>
    <p:sldLayoutId id="2147493737" r:id="rId4"/>
    <p:sldLayoutId id="2147493738" r:id="rId5"/>
    <p:sldLayoutId id="2147493739" r:id="rId6"/>
    <p:sldLayoutId id="2147493740" r:id="rId7"/>
    <p:sldLayoutId id="2147493741" r:id="rId8"/>
  </p:sldLayoutIdLst>
  <p:transition/>
  <p:txStyles>
    <p:titleStyle>
      <a:lvl1pPr algn="l" rtl="0" eaLnBrk="0" fontAlgn="base" hangingPunct="0">
        <a:spcBef>
          <a:spcPct val="0"/>
        </a:spcBef>
        <a:spcAft>
          <a:spcPct val="0"/>
        </a:spcAft>
        <a:defRPr sz="3200">
          <a:solidFill>
            <a:srgbClr val="333333"/>
          </a:solidFill>
          <a:latin typeface="+mj-lt"/>
          <a:ea typeface="+mj-ea"/>
          <a:cs typeface="+mj-cs"/>
        </a:defRPr>
      </a:lvl1pPr>
      <a:lvl2pPr algn="l" rtl="0" eaLnBrk="0" fontAlgn="base" hangingPunct="0">
        <a:spcBef>
          <a:spcPct val="0"/>
        </a:spcBef>
        <a:spcAft>
          <a:spcPct val="0"/>
        </a:spcAft>
        <a:defRPr sz="3200">
          <a:solidFill>
            <a:srgbClr val="333333"/>
          </a:solidFill>
          <a:latin typeface="Verdana" pitchFamily="34" charset="0"/>
        </a:defRPr>
      </a:lvl2pPr>
      <a:lvl3pPr algn="l" rtl="0" eaLnBrk="0" fontAlgn="base" hangingPunct="0">
        <a:spcBef>
          <a:spcPct val="0"/>
        </a:spcBef>
        <a:spcAft>
          <a:spcPct val="0"/>
        </a:spcAft>
        <a:defRPr sz="3200">
          <a:solidFill>
            <a:srgbClr val="333333"/>
          </a:solidFill>
          <a:latin typeface="Verdana" pitchFamily="34" charset="0"/>
        </a:defRPr>
      </a:lvl3pPr>
      <a:lvl4pPr algn="l" rtl="0" eaLnBrk="0" fontAlgn="base" hangingPunct="0">
        <a:spcBef>
          <a:spcPct val="0"/>
        </a:spcBef>
        <a:spcAft>
          <a:spcPct val="0"/>
        </a:spcAft>
        <a:defRPr sz="3200">
          <a:solidFill>
            <a:srgbClr val="333333"/>
          </a:solidFill>
          <a:latin typeface="Verdana" pitchFamily="34" charset="0"/>
        </a:defRPr>
      </a:lvl4pPr>
      <a:lvl5pPr algn="l" rtl="0" eaLnBrk="0" fontAlgn="base" hangingPunct="0">
        <a:spcBef>
          <a:spcPct val="0"/>
        </a:spcBef>
        <a:spcAft>
          <a:spcPct val="0"/>
        </a:spcAft>
        <a:defRPr sz="3200">
          <a:solidFill>
            <a:srgbClr val="333333"/>
          </a:solidFill>
          <a:latin typeface="Verdana" pitchFamily="34" charset="0"/>
        </a:defRPr>
      </a:lvl5pPr>
      <a:lvl6pPr marL="457200" algn="l" rtl="0" fontAlgn="base">
        <a:spcBef>
          <a:spcPct val="0"/>
        </a:spcBef>
        <a:spcAft>
          <a:spcPct val="0"/>
        </a:spcAft>
        <a:defRPr sz="3200">
          <a:solidFill>
            <a:srgbClr val="333333"/>
          </a:solidFill>
          <a:latin typeface="Verdana" pitchFamily="34" charset="0"/>
        </a:defRPr>
      </a:lvl6pPr>
      <a:lvl7pPr marL="914400" algn="l" rtl="0" fontAlgn="base">
        <a:spcBef>
          <a:spcPct val="0"/>
        </a:spcBef>
        <a:spcAft>
          <a:spcPct val="0"/>
        </a:spcAft>
        <a:defRPr sz="3200">
          <a:solidFill>
            <a:srgbClr val="333333"/>
          </a:solidFill>
          <a:latin typeface="Verdana" pitchFamily="34" charset="0"/>
        </a:defRPr>
      </a:lvl7pPr>
      <a:lvl8pPr marL="1371600" algn="l" rtl="0" fontAlgn="base">
        <a:spcBef>
          <a:spcPct val="0"/>
        </a:spcBef>
        <a:spcAft>
          <a:spcPct val="0"/>
        </a:spcAft>
        <a:defRPr sz="3200">
          <a:solidFill>
            <a:srgbClr val="333333"/>
          </a:solidFill>
          <a:latin typeface="Verdana" pitchFamily="34" charset="0"/>
        </a:defRPr>
      </a:lvl8pPr>
      <a:lvl9pPr marL="1828800" algn="l" rtl="0" fontAlgn="base">
        <a:spcBef>
          <a:spcPct val="0"/>
        </a:spcBef>
        <a:spcAft>
          <a:spcPct val="0"/>
        </a:spcAft>
        <a:defRPr sz="3200">
          <a:solidFill>
            <a:srgbClr val="333333"/>
          </a:solidFill>
          <a:latin typeface="Verdana" pitchFamily="34" charset="0"/>
        </a:defRPr>
      </a:lvl9pPr>
    </p:titleStyle>
    <p:bodyStyle>
      <a:lvl1pPr marL="342900" indent="-342900" algn="l" rtl="0" eaLnBrk="0" fontAlgn="base" hangingPunct="0">
        <a:spcBef>
          <a:spcPct val="20000"/>
        </a:spcBef>
        <a:spcAft>
          <a:spcPct val="0"/>
        </a:spcAft>
        <a:buSzPct val="65000"/>
        <a:buFont typeface="Wingdings" panose="05000000000000000000" pitchFamily="2" charset="2"/>
        <a:buChar char="u"/>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65000"/>
        <a:buFont typeface="Wingdings" panose="05000000000000000000" pitchFamily="2" charset="2"/>
        <a:buChar char="u"/>
        <a:defRPr sz="2400">
          <a:solidFill>
            <a:schemeClr val="tx1"/>
          </a:solidFill>
          <a:latin typeface="+mn-lt"/>
        </a:defRPr>
      </a:lvl2pPr>
      <a:lvl3pPr marL="1143000" indent="-228600" algn="l" rtl="0" eaLnBrk="0" fontAlgn="base" hangingPunct="0">
        <a:spcBef>
          <a:spcPct val="20000"/>
        </a:spcBef>
        <a:spcAft>
          <a:spcPct val="0"/>
        </a:spcAft>
        <a:buSzPct val="65000"/>
        <a:buFont typeface="Wingdings" panose="05000000000000000000" pitchFamily="2" charset="2"/>
        <a:buChar char="u"/>
        <a:defRPr sz="2000">
          <a:solidFill>
            <a:schemeClr val="tx1"/>
          </a:solidFill>
          <a:latin typeface="+mn-lt"/>
        </a:defRPr>
      </a:lvl3pPr>
      <a:lvl4pPr marL="1600200" indent="-228600" algn="l" rtl="0" eaLnBrk="0" fontAlgn="base" hangingPunct="0">
        <a:spcBef>
          <a:spcPct val="20000"/>
        </a:spcBef>
        <a:spcAft>
          <a:spcPct val="0"/>
        </a:spcAft>
        <a:buSzPct val="65000"/>
        <a:buFont typeface="Wingdings" panose="05000000000000000000" pitchFamily="2" charset="2"/>
        <a:buChar char="u"/>
        <a:defRPr>
          <a:solidFill>
            <a:schemeClr val="tx1"/>
          </a:solidFill>
          <a:latin typeface="+mn-lt"/>
        </a:defRPr>
      </a:lvl4pPr>
      <a:lvl5pPr marL="2057400" indent="-228600" algn="l" rtl="0" eaLnBrk="0" fontAlgn="base" hangingPunct="0">
        <a:spcBef>
          <a:spcPct val="20000"/>
        </a:spcBef>
        <a:spcAft>
          <a:spcPct val="0"/>
        </a:spcAft>
        <a:buSzPct val="65000"/>
        <a:buFont typeface="Wingdings" panose="05000000000000000000" pitchFamily="2" charset="2"/>
        <a:buChar char="u"/>
        <a:defRPr sz="1600">
          <a:solidFill>
            <a:schemeClr val="tx1"/>
          </a:solidFill>
          <a:latin typeface="+mn-lt"/>
        </a:defRPr>
      </a:lvl5pPr>
      <a:lvl6pPr marL="2514600" indent="-228600" algn="l" rtl="0" fontAlgn="base">
        <a:spcBef>
          <a:spcPct val="20000"/>
        </a:spcBef>
        <a:spcAft>
          <a:spcPct val="0"/>
        </a:spcAft>
        <a:buSzPct val="65000"/>
        <a:buFont typeface="Wingdings" pitchFamily="2" charset="2"/>
        <a:buChar char="u"/>
        <a:defRPr sz="1600">
          <a:solidFill>
            <a:schemeClr val="tx1"/>
          </a:solidFill>
          <a:latin typeface="+mn-lt"/>
        </a:defRPr>
      </a:lvl6pPr>
      <a:lvl7pPr marL="2971800" indent="-228600" algn="l" rtl="0" fontAlgn="base">
        <a:spcBef>
          <a:spcPct val="20000"/>
        </a:spcBef>
        <a:spcAft>
          <a:spcPct val="0"/>
        </a:spcAft>
        <a:buSzPct val="65000"/>
        <a:buFont typeface="Wingdings" pitchFamily="2" charset="2"/>
        <a:buChar char="u"/>
        <a:defRPr sz="1600">
          <a:solidFill>
            <a:schemeClr val="tx1"/>
          </a:solidFill>
          <a:latin typeface="+mn-lt"/>
        </a:defRPr>
      </a:lvl7pPr>
      <a:lvl8pPr marL="3429000" indent="-228600" algn="l" rtl="0" fontAlgn="base">
        <a:spcBef>
          <a:spcPct val="20000"/>
        </a:spcBef>
        <a:spcAft>
          <a:spcPct val="0"/>
        </a:spcAft>
        <a:buSzPct val="65000"/>
        <a:buFont typeface="Wingdings" pitchFamily="2" charset="2"/>
        <a:buChar char="u"/>
        <a:defRPr sz="1600">
          <a:solidFill>
            <a:schemeClr val="tx1"/>
          </a:solidFill>
          <a:latin typeface="+mn-lt"/>
        </a:defRPr>
      </a:lvl8pPr>
      <a:lvl9pPr marL="3886200" indent="-228600" algn="l" rtl="0" fontAlgn="base">
        <a:spcBef>
          <a:spcPct val="20000"/>
        </a:spcBef>
        <a:spcAft>
          <a:spcPct val="0"/>
        </a:spcAft>
        <a:buSzPct val="65000"/>
        <a:buFont typeface="Wingdings" pitchFamily="2" charset="2"/>
        <a:buChar char="u"/>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anztag.isb.bayern.de/unsere-veroeffentlichungen"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i36kez\Desktop\fertige Handreichungen\Cover\Cover Kooperation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533" y="1135118"/>
            <a:ext cx="3239778" cy="302432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236720" y="939123"/>
            <a:ext cx="4183380" cy="3416320"/>
          </a:xfrm>
          <a:prstGeom prst="rect">
            <a:avLst/>
          </a:prstGeom>
          <a:ln>
            <a:solidFill>
              <a:schemeClr val="bg1"/>
            </a:solidFill>
          </a:ln>
        </p:spPr>
        <p:txBody>
          <a:bodyPr wrap="square">
            <a:spAutoFit/>
          </a:bodyPr>
          <a:lstStyle/>
          <a:p>
            <a:pPr algn="ctr"/>
            <a:r>
              <a:rPr lang="de-DE" sz="2800" b="1" dirty="0" smtClean="0">
                <a:solidFill>
                  <a:srgbClr val="339933"/>
                </a:solidFill>
                <a:effectLst>
                  <a:outerShdw blurRad="50800" dist="38100" dir="2700000" algn="tl" rotWithShape="0">
                    <a:prstClr val="black">
                      <a:alpha val="40000"/>
                    </a:prstClr>
                  </a:outerShdw>
                </a:effectLst>
              </a:rPr>
              <a:t>Chance Ganztag nutzen: </a:t>
            </a:r>
          </a:p>
          <a:p>
            <a:pPr algn="ctr"/>
            <a:r>
              <a:rPr lang="de-DE" sz="2800" b="1" dirty="0" smtClean="0">
                <a:solidFill>
                  <a:srgbClr val="339933"/>
                </a:solidFill>
                <a:effectLst>
                  <a:outerShdw blurRad="50800" dist="38100" dir="2700000" algn="tl" rotWithShape="0">
                    <a:prstClr val="black">
                      <a:alpha val="40000"/>
                    </a:prstClr>
                  </a:outerShdw>
                </a:effectLst>
              </a:rPr>
              <a:t>Partner werden in der Ganztagsschule -</a:t>
            </a:r>
          </a:p>
          <a:p>
            <a:pPr algn="ctr"/>
            <a:r>
              <a:rPr lang="de-DE" sz="2800" dirty="0" smtClean="0">
                <a:solidFill>
                  <a:srgbClr val="339933"/>
                </a:solidFill>
                <a:effectLst>
                  <a:outerShdw blurRad="50800" dist="38100" dir="2700000" algn="tl" rotWithShape="0">
                    <a:prstClr val="black">
                      <a:alpha val="40000"/>
                    </a:prstClr>
                  </a:outerShdw>
                </a:effectLst>
              </a:rPr>
              <a:t>Wie gelingen Kooperationen?</a:t>
            </a:r>
          </a:p>
          <a:p>
            <a:pPr algn="ctr"/>
            <a:endParaRPr lang="de-DE" sz="2800" dirty="0" smtClean="0">
              <a:solidFill>
                <a:srgbClr val="339933"/>
              </a:solidFill>
              <a:effectLst>
                <a:outerShdw blurRad="50800" dist="38100" dir="2700000" algn="tl" rotWithShape="0">
                  <a:prstClr val="black">
                    <a:alpha val="40000"/>
                  </a:prstClr>
                </a:outerShdw>
              </a:effectLst>
            </a:endParaRPr>
          </a:p>
          <a:p>
            <a:pPr algn="ctr"/>
            <a:r>
              <a:rPr lang="de-DE" dirty="0" smtClean="0">
                <a:solidFill>
                  <a:srgbClr val="339933"/>
                </a:solidFill>
                <a:effectLst>
                  <a:outerShdw blurRad="50800" dist="38100" dir="2700000" algn="tl" rotWithShape="0">
                    <a:prstClr val="black">
                      <a:alpha val="40000"/>
                    </a:prstClr>
                  </a:outerShdw>
                </a:effectLst>
              </a:rPr>
              <a:t>01. Dezember 2020</a:t>
            </a:r>
            <a:endParaRPr lang="de-DE" dirty="0"/>
          </a:p>
        </p:txBody>
      </p:sp>
      <p:sp>
        <p:nvSpPr>
          <p:cNvPr id="5" name="Textfeld 4"/>
          <p:cNvSpPr txBox="1"/>
          <p:nvPr/>
        </p:nvSpPr>
        <p:spPr>
          <a:xfrm>
            <a:off x="931533" y="4792980"/>
            <a:ext cx="7488567" cy="1138773"/>
          </a:xfrm>
          <a:prstGeom prst="rect">
            <a:avLst/>
          </a:prstGeom>
          <a:solidFill>
            <a:schemeClr val="bg1">
              <a:lumMod val="85000"/>
            </a:schemeClr>
          </a:solidFill>
        </p:spPr>
        <p:txBody>
          <a:bodyPr wrap="square" rtlCol="0">
            <a:spAutoFit/>
          </a:bodyPr>
          <a:lstStyle/>
          <a:p>
            <a:r>
              <a:rPr lang="de-DE" b="1" dirty="0" smtClean="0">
                <a:effectLst>
                  <a:outerShdw blurRad="38100" dist="38100" dir="2700000" algn="tl">
                    <a:srgbClr val="000000">
                      <a:alpha val="43137"/>
                    </a:srgbClr>
                  </a:outerShdw>
                </a:effectLst>
              </a:rPr>
              <a:t>Referat Ganztag des ISB:</a:t>
            </a:r>
          </a:p>
          <a:p>
            <a:r>
              <a:rPr lang="de-DE" sz="1600" dirty="0" smtClean="0"/>
              <a:t>Stefanie Pistor, Daniel Reitberger, Sabine Silberhorn, Stefan </a:t>
            </a:r>
            <a:r>
              <a:rPr lang="de-DE" sz="1600" dirty="0" err="1" smtClean="0"/>
              <a:t>Rochelmeyer</a:t>
            </a:r>
            <a:r>
              <a:rPr lang="de-DE" sz="1600" dirty="0" smtClean="0"/>
              <a:t/>
            </a:r>
            <a:br>
              <a:rPr lang="de-DE" sz="1600" dirty="0" smtClean="0"/>
            </a:br>
            <a:endParaRPr lang="de-DE" sz="1600" dirty="0" smtClean="0"/>
          </a:p>
          <a:p>
            <a:r>
              <a:rPr lang="de-DE" sz="1600" b="1" dirty="0"/>
              <a:t>https://</a:t>
            </a:r>
            <a:r>
              <a:rPr lang="de-DE" sz="1600" b="1" dirty="0" smtClean="0"/>
              <a:t>www.ganztag.isb.bayern.de</a:t>
            </a:r>
          </a:p>
        </p:txBody>
      </p:sp>
    </p:spTree>
    <p:extLst>
      <p:ext uri="{BB962C8B-B14F-4D97-AF65-F5344CB8AC3E}">
        <p14:creationId xmlns:p14="http://schemas.microsoft.com/office/powerpoint/2010/main" val="36595409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69620" y="1338054"/>
            <a:ext cx="7940040" cy="4170372"/>
          </a:xfrm>
          <a:prstGeom prst="rect">
            <a:avLst/>
          </a:prstGeom>
          <a:solidFill>
            <a:schemeClr val="bg1"/>
          </a:solidFill>
        </p:spPr>
        <p:txBody>
          <a:bodyPr wrap="square">
            <a:spAutoFit/>
          </a:bodyPr>
          <a:lstStyle/>
          <a:p>
            <a:r>
              <a:rPr lang="de-DE" b="1" dirty="0" smtClean="0">
                <a:solidFill>
                  <a:srgbClr val="FF9900"/>
                </a:solidFill>
              </a:rPr>
              <a:t>Wann, wie und worüber?</a:t>
            </a:r>
          </a:p>
          <a:p>
            <a:endParaRPr lang="de-DE" b="1" dirty="0" smtClean="0">
              <a:solidFill>
                <a:srgbClr val="FF9900"/>
              </a:solidFill>
            </a:endParaRPr>
          </a:p>
          <a:p>
            <a:pPr marL="342900" indent="-342900">
              <a:spcBef>
                <a:spcPts val="600"/>
              </a:spcBef>
              <a:buFont typeface="Symbol" pitchFamily="18" charset="2"/>
              <a:buChar char="-"/>
            </a:pPr>
            <a:r>
              <a:rPr lang="de-DE" b="1" dirty="0" smtClean="0"/>
              <a:t>Persönlicher</a:t>
            </a:r>
            <a:r>
              <a:rPr lang="de-DE" b="1" dirty="0"/>
              <a:t>, geplanter Austausch </a:t>
            </a:r>
            <a:r>
              <a:rPr lang="de-DE" dirty="0"/>
              <a:t>(z. B. Jour-Fix Termine, wöchentlich stattfindende Teamsitzungen, Gespräche beim Übergang zwischen Vor- und Nachmittag etc</a:t>
            </a:r>
            <a:r>
              <a:rPr lang="de-DE" dirty="0" smtClean="0"/>
              <a:t>.)</a:t>
            </a:r>
          </a:p>
          <a:p>
            <a:pPr marL="342900" indent="-342900">
              <a:spcBef>
                <a:spcPts val="600"/>
              </a:spcBef>
              <a:buFont typeface="Symbol" pitchFamily="18" charset="2"/>
              <a:buChar char="-"/>
            </a:pPr>
            <a:r>
              <a:rPr lang="de-DE" b="1" dirty="0" smtClean="0"/>
              <a:t>Persönlicher</a:t>
            </a:r>
            <a:r>
              <a:rPr lang="de-DE" b="1" dirty="0"/>
              <a:t>, informeller  Austausch </a:t>
            </a:r>
            <a:r>
              <a:rPr lang="de-DE" dirty="0"/>
              <a:t>(z. B. im Lehrerzimmer, auf dem </a:t>
            </a:r>
            <a:r>
              <a:rPr lang="de-DE" dirty="0" smtClean="0"/>
              <a:t>Flur</a:t>
            </a:r>
            <a:r>
              <a:rPr lang="de-DE" dirty="0" smtClean="0"/>
              <a:t>, </a:t>
            </a:r>
            <a:r>
              <a:rPr lang="de-DE" dirty="0" smtClean="0"/>
              <a:t>Personalausflug, Fortbildung </a:t>
            </a:r>
            <a:r>
              <a:rPr lang="de-DE" dirty="0"/>
              <a:t>etc</a:t>
            </a:r>
            <a:r>
              <a:rPr lang="de-DE" dirty="0" smtClean="0"/>
              <a:t>.)</a:t>
            </a:r>
          </a:p>
          <a:p>
            <a:pPr marL="342900" indent="-342900">
              <a:spcBef>
                <a:spcPts val="600"/>
              </a:spcBef>
              <a:buFont typeface="Symbol" pitchFamily="18" charset="2"/>
              <a:buChar char="-"/>
            </a:pPr>
            <a:r>
              <a:rPr lang="de-DE" b="1" dirty="0"/>
              <a:t>Kommunikation über </a:t>
            </a:r>
            <a:r>
              <a:rPr lang="de-DE" b="1" dirty="0" smtClean="0"/>
              <a:t>Medien </a:t>
            </a:r>
            <a:r>
              <a:rPr lang="de-DE" dirty="0"/>
              <a:t>(z  B. Logbücher</a:t>
            </a:r>
            <a:r>
              <a:rPr lang="de-DE" dirty="0" smtClean="0"/>
              <a:t>, Studierbücher, </a:t>
            </a:r>
            <a:r>
              <a:rPr lang="de-DE" dirty="0"/>
              <a:t>Hausaufgabenhefte, Ordner</a:t>
            </a:r>
            <a:r>
              <a:rPr lang="de-DE" dirty="0" smtClean="0"/>
              <a:t>, Wochenpläne </a:t>
            </a:r>
            <a:r>
              <a:rPr lang="de-DE" dirty="0"/>
              <a:t>etc.) </a:t>
            </a:r>
            <a:endParaRPr lang="de-DE" dirty="0" smtClean="0"/>
          </a:p>
          <a:p>
            <a:pPr marL="342900" indent="-342900">
              <a:spcBef>
                <a:spcPts val="600"/>
              </a:spcBef>
              <a:buFont typeface="Symbol" pitchFamily="18" charset="2"/>
              <a:buChar char="-"/>
            </a:pPr>
            <a:r>
              <a:rPr lang="de-DE" b="1" dirty="0" smtClean="0"/>
              <a:t>Kommunikation </a:t>
            </a:r>
            <a:r>
              <a:rPr lang="de-DE" b="1" dirty="0"/>
              <a:t>über digitale Medien </a:t>
            </a:r>
            <a:r>
              <a:rPr lang="de-DE" dirty="0"/>
              <a:t>(z. B. gemeinsam nutzbare Portale, E-Mail Verkehr, digitales Logbuch etc.) </a:t>
            </a:r>
            <a:endParaRPr lang="de-DE" dirty="0" smtClean="0"/>
          </a:p>
          <a:p>
            <a:pPr>
              <a:spcBef>
                <a:spcPts val="600"/>
              </a:spcBef>
            </a:pPr>
            <a:endParaRPr lang="de-DE" dirty="0"/>
          </a:p>
        </p:txBody>
      </p:sp>
    </p:spTree>
    <p:extLst>
      <p:ext uri="{BB962C8B-B14F-4D97-AF65-F5344CB8AC3E}">
        <p14:creationId xmlns:p14="http://schemas.microsoft.com/office/powerpoint/2010/main" val="3216958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77240" y="1170057"/>
            <a:ext cx="7223760" cy="954107"/>
          </a:xfrm>
          <a:prstGeom prst="rect">
            <a:avLst/>
          </a:prstGeom>
        </p:spPr>
        <p:txBody>
          <a:bodyPr wrap="square">
            <a:spAutoFit/>
          </a:bodyPr>
          <a:lstStyle/>
          <a:p>
            <a:r>
              <a:rPr lang="de-DE" sz="2800" b="1" dirty="0" smtClean="0">
                <a:solidFill>
                  <a:srgbClr val="FF9900"/>
                </a:solidFill>
                <a:effectLst>
                  <a:outerShdw blurRad="38100" dist="38100" dir="2700000" algn="tl">
                    <a:srgbClr val="000000">
                      <a:alpha val="43137"/>
                    </a:srgbClr>
                  </a:outerShdw>
                </a:effectLst>
              </a:rPr>
              <a:t>Kommunikation und Zusammenarbeit</a:t>
            </a:r>
          </a:p>
          <a:p>
            <a:r>
              <a:rPr lang="de-DE" sz="2800" b="1" dirty="0" smtClean="0">
                <a:solidFill>
                  <a:srgbClr val="FF9900"/>
                </a:solidFill>
                <a:effectLst>
                  <a:outerShdw blurRad="38100" dist="38100" dir="2700000" algn="tl">
                    <a:srgbClr val="000000">
                      <a:alpha val="43137"/>
                    </a:srgbClr>
                  </a:outerShdw>
                </a:effectLst>
              </a:rPr>
              <a:t>auf Augenhöhe</a:t>
            </a:r>
            <a:endParaRPr lang="de-DE" sz="2800" b="1" dirty="0">
              <a:solidFill>
                <a:srgbClr val="FF9900"/>
              </a:solidFill>
              <a:effectLst>
                <a:outerShdw blurRad="38100" dist="38100" dir="2700000" algn="tl">
                  <a:srgbClr val="000000">
                    <a:alpha val="43137"/>
                  </a:srgbClr>
                </a:outerShdw>
              </a:effectLst>
            </a:endParaRPr>
          </a:p>
        </p:txBody>
      </p:sp>
      <p:pic>
        <p:nvPicPr>
          <p:cNvPr id="3" name="Picture 2" descr="zufrieden geschäftsfrau gespräch mit kollegen im büro - auf augenhöhe stock-fotos und bi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354897"/>
            <a:ext cx="5829300" cy="388620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777240" y="3030428"/>
            <a:ext cx="2286000" cy="1938992"/>
          </a:xfrm>
          <a:prstGeom prst="rect">
            <a:avLst/>
          </a:prstGeom>
        </p:spPr>
        <p:txBody>
          <a:bodyPr wrap="square">
            <a:spAutoFit/>
          </a:bodyPr>
          <a:lstStyle/>
          <a:p>
            <a:pPr algn="ctr"/>
            <a:r>
              <a:rPr lang="de-DE" b="1" dirty="0"/>
              <a:t>Sich auf </a:t>
            </a:r>
            <a:r>
              <a:rPr lang="de-DE" b="1" dirty="0" smtClean="0"/>
              <a:t>Augenhöhe</a:t>
            </a:r>
          </a:p>
          <a:p>
            <a:pPr algn="ctr"/>
            <a:r>
              <a:rPr lang="de-DE" b="1" dirty="0" smtClean="0"/>
              <a:t> begegnen</a:t>
            </a:r>
          </a:p>
          <a:p>
            <a:pPr algn="ctr"/>
            <a:r>
              <a:rPr lang="de-DE" b="1" dirty="0" smtClean="0"/>
              <a:t> ist</a:t>
            </a:r>
          </a:p>
          <a:p>
            <a:pPr algn="ctr"/>
            <a:r>
              <a:rPr lang="de-DE" b="1" dirty="0" smtClean="0"/>
              <a:t> </a:t>
            </a:r>
            <a:r>
              <a:rPr lang="de-DE" b="1" dirty="0"/>
              <a:t>keine Frage der Körpergröße</a:t>
            </a:r>
          </a:p>
        </p:txBody>
      </p:sp>
    </p:spTree>
    <p:extLst>
      <p:ext uri="{BB962C8B-B14F-4D97-AF65-F5344CB8AC3E}">
        <p14:creationId xmlns:p14="http://schemas.microsoft.com/office/powerpoint/2010/main" val="8653466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22020" y="2462659"/>
            <a:ext cx="7399020" cy="3554819"/>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p:spPr>
        <p:txBody>
          <a:bodyPr wrap="square">
            <a:spAutoFit/>
          </a:bodyPr>
          <a:lstStyle/>
          <a:p>
            <a:pPr marL="457200" indent="-457200">
              <a:spcBef>
                <a:spcPts val="600"/>
              </a:spcBef>
              <a:buFont typeface="Wingdings" pitchFamily="2" charset="2"/>
              <a:buChar char="§"/>
            </a:pPr>
            <a:endParaRPr lang="de-DE" dirty="0" smtClean="0"/>
          </a:p>
          <a:p>
            <a:pPr marL="457200" indent="-457200">
              <a:spcBef>
                <a:spcPts val="600"/>
              </a:spcBef>
              <a:buFont typeface="Wingdings" pitchFamily="2" charset="2"/>
              <a:buChar char="§"/>
            </a:pPr>
            <a:r>
              <a:rPr lang="de-DE" dirty="0"/>
              <a:t>Multiprofessionalität als </a:t>
            </a:r>
            <a:r>
              <a:rPr lang="de-DE" b="1" dirty="0"/>
              <a:t>Chance</a:t>
            </a:r>
            <a:r>
              <a:rPr lang="de-DE" dirty="0"/>
              <a:t> </a:t>
            </a:r>
            <a:r>
              <a:rPr lang="de-DE" dirty="0" smtClean="0"/>
              <a:t>begreifen</a:t>
            </a:r>
            <a:endParaRPr lang="de-DE" b="1" dirty="0" smtClean="0"/>
          </a:p>
          <a:p>
            <a:pPr marL="457200" indent="-457200">
              <a:spcBef>
                <a:spcPts val="600"/>
              </a:spcBef>
              <a:buFont typeface="Wingdings" pitchFamily="2" charset="2"/>
              <a:buChar char="§"/>
            </a:pPr>
            <a:r>
              <a:rPr lang="de-DE" b="1" dirty="0" smtClean="0"/>
              <a:t>Anerkennung</a:t>
            </a:r>
            <a:r>
              <a:rPr lang="de-DE" dirty="0" smtClean="0"/>
              <a:t> der </a:t>
            </a:r>
            <a:r>
              <a:rPr lang="de-DE" dirty="0"/>
              <a:t>jeweils </a:t>
            </a:r>
            <a:r>
              <a:rPr lang="de-DE" dirty="0" smtClean="0"/>
              <a:t>anderen, </a:t>
            </a:r>
            <a:r>
              <a:rPr lang="de-DE" b="1" dirty="0"/>
              <a:t>ganz spezifische Sichtweise </a:t>
            </a:r>
            <a:r>
              <a:rPr lang="de-DE" dirty="0"/>
              <a:t>des </a:t>
            </a:r>
            <a:r>
              <a:rPr lang="de-DE" dirty="0" smtClean="0"/>
              <a:t>Partners</a:t>
            </a:r>
          </a:p>
          <a:p>
            <a:pPr marL="457200" indent="-457200">
              <a:spcBef>
                <a:spcPts val="600"/>
              </a:spcBef>
              <a:buFont typeface="Wingdings" pitchFamily="2" charset="2"/>
              <a:buChar char="§"/>
            </a:pPr>
            <a:r>
              <a:rPr lang="de-DE" b="1" dirty="0" smtClean="0"/>
              <a:t>Anerkennung </a:t>
            </a:r>
            <a:r>
              <a:rPr lang="de-DE" dirty="0" smtClean="0"/>
              <a:t>der Sichtweise der/ des anderen </a:t>
            </a:r>
            <a:r>
              <a:rPr lang="de-DE" dirty="0"/>
              <a:t>als relevant und </a:t>
            </a:r>
            <a:r>
              <a:rPr lang="de-DE" b="1" dirty="0"/>
              <a:t>der eigenen gleichwertig </a:t>
            </a:r>
            <a:endParaRPr lang="de-DE" b="1" dirty="0" smtClean="0"/>
          </a:p>
          <a:p>
            <a:pPr marL="457200" indent="-457200">
              <a:spcBef>
                <a:spcPts val="600"/>
              </a:spcBef>
              <a:buFont typeface="Wingdings" pitchFamily="2" charset="2"/>
              <a:buChar char="§"/>
            </a:pPr>
            <a:r>
              <a:rPr lang="de-DE" b="1" dirty="0" smtClean="0"/>
              <a:t>Gemeinsame Entwicklung eines schulspezifischen </a:t>
            </a:r>
            <a:r>
              <a:rPr lang="de-DE" b="1" dirty="0"/>
              <a:t>und für die jeweilige Klientel geeigneten pädagogischen Ansatz </a:t>
            </a:r>
            <a:r>
              <a:rPr lang="de-DE" dirty="0"/>
              <a:t>(siehe „Pädagogisches Konzept“) </a:t>
            </a:r>
            <a:endParaRPr lang="de-DE" dirty="0" smtClean="0"/>
          </a:p>
          <a:p>
            <a:pPr>
              <a:spcBef>
                <a:spcPts val="600"/>
              </a:spcBef>
            </a:pPr>
            <a:endParaRPr lang="de-DE" dirty="0"/>
          </a:p>
        </p:txBody>
      </p:sp>
      <p:pic>
        <p:nvPicPr>
          <p:cNvPr id="4" name="Picture 2" descr="C:\Users\di36kez\Desktop\Bilder\Kooperation_daumenho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6122" y="1223808"/>
            <a:ext cx="3024918"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25387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38200" y="1677621"/>
            <a:ext cx="7155180" cy="2369880"/>
          </a:xfrm>
          <a:prstGeom prst="rect">
            <a:avLst/>
          </a:prstGeom>
        </p:spPr>
        <p:txBody>
          <a:bodyPr wrap="square">
            <a:spAutoFit/>
          </a:bodyPr>
          <a:lstStyle/>
          <a:p>
            <a:pPr algn="ctr"/>
            <a:r>
              <a:rPr lang="de-DE" sz="2800" b="1" dirty="0">
                <a:solidFill>
                  <a:srgbClr val="FF9900"/>
                </a:solidFill>
              </a:rPr>
              <a:t>Teamwork auf </a:t>
            </a:r>
            <a:r>
              <a:rPr lang="de-DE" sz="2800" b="1" dirty="0" smtClean="0">
                <a:solidFill>
                  <a:srgbClr val="FF9900"/>
                </a:solidFill>
              </a:rPr>
              <a:t>Augenhöhe</a:t>
            </a:r>
          </a:p>
          <a:p>
            <a:endParaRPr lang="de-DE" dirty="0"/>
          </a:p>
          <a:p>
            <a:endParaRPr lang="de-DE" dirty="0" smtClean="0"/>
          </a:p>
          <a:p>
            <a:endParaRPr lang="de-DE" dirty="0" smtClean="0"/>
          </a:p>
          <a:p>
            <a:pPr algn="ctr"/>
            <a:r>
              <a:rPr lang="de-DE" b="1" dirty="0" smtClean="0"/>
              <a:t>Es </a:t>
            </a:r>
            <a:r>
              <a:rPr lang="de-DE" b="1" dirty="0"/>
              <a:t>geht nicht nur darum </a:t>
            </a:r>
            <a:r>
              <a:rPr lang="de-DE" b="1" dirty="0">
                <a:solidFill>
                  <a:srgbClr val="FF9900"/>
                </a:solidFill>
              </a:rPr>
              <a:t>zusammen zu arbeiten</a:t>
            </a:r>
            <a:r>
              <a:rPr lang="de-DE" b="1" dirty="0" smtClean="0"/>
              <a:t>,</a:t>
            </a:r>
          </a:p>
          <a:p>
            <a:pPr algn="ctr"/>
            <a:endParaRPr lang="de-DE" b="1" dirty="0" smtClean="0"/>
          </a:p>
          <a:p>
            <a:pPr algn="ctr"/>
            <a:r>
              <a:rPr lang="de-DE" b="1" dirty="0" smtClean="0"/>
              <a:t>sondern </a:t>
            </a:r>
            <a:r>
              <a:rPr lang="de-DE" b="1" dirty="0"/>
              <a:t>darum </a:t>
            </a:r>
            <a:r>
              <a:rPr lang="de-DE" b="1" dirty="0">
                <a:solidFill>
                  <a:srgbClr val="FF9900"/>
                </a:solidFill>
              </a:rPr>
              <a:t>zusammenzuarbeiten</a:t>
            </a:r>
            <a:r>
              <a:rPr lang="de-DE" b="1" dirty="0"/>
              <a:t>.</a:t>
            </a:r>
          </a:p>
        </p:txBody>
      </p:sp>
    </p:spTree>
    <p:extLst>
      <p:ext uri="{BB962C8B-B14F-4D97-AF65-F5344CB8AC3E}">
        <p14:creationId xmlns:p14="http://schemas.microsoft.com/office/powerpoint/2010/main" val="31435954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sb-netzlaufwerke.zfb.mwn.de/oneNet/NetStorage/Laufwerk_%40Q_ABTEILUNGEN/GA/GA-3/Bilder%20mit%20Lizenzen/Bilderauswahl/Bilder%20iStock%20Daniel/Info_W%C3%BCrfe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147" name="Picture 3" descr="C:\Users\di36kez\Desktop\Bilder\pixabaythought-212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35" y="160338"/>
            <a:ext cx="9340335" cy="649224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155575" y="3524637"/>
            <a:ext cx="2705100" cy="523220"/>
          </a:xfrm>
          <a:prstGeom prst="rect">
            <a:avLst/>
          </a:prstGeom>
        </p:spPr>
        <p:txBody>
          <a:bodyPr wrap="square">
            <a:spAutoFit/>
          </a:bodyPr>
          <a:lstStyle/>
          <a:p>
            <a:r>
              <a:rPr lang="de-DE" sz="2800" b="1" dirty="0" smtClean="0">
                <a:solidFill>
                  <a:schemeClr val="bg1"/>
                </a:solidFill>
                <a:effectLst>
                  <a:outerShdw blurRad="38100" dist="38100" dir="2700000" algn="tl">
                    <a:srgbClr val="000000">
                      <a:alpha val="43137"/>
                    </a:srgbClr>
                  </a:outerShdw>
                </a:effectLst>
              </a:rPr>
              <a:t>Gut zu wissen</a:t>
            </a:r>
            <a:endParaRPr lang="de-DE"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21538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04050" y="2211704"/>
            <a:ext cx="7654149" cy="35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di36kez\Desktop\Bilder\pixabaythought-2123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411" y="868998"/>
            <a:ext cx="1553788"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3112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59129" y="2055678"/>
            <a:ext cx="7300925" cy="227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C:\Users\di36kez\Desktop\Bilder\pixabaythought-2123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291" y="808038"/>
            <a:ext cx="1553788"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0895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51509" y="1043938"/>
            <a:ext cx="6664605" cy="516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di36kez\Desktop\Bilder\pixabaythought-2123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571" y="1043939"/>
            <a:ext cx="1553788"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6303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73100" y="1045803"/>
            <a:ext cx="7956550" cy="830997"/>
          </a:xfrm>
          <a:prstGeom prst="rect">
            <a:avLst/>
          </a:prstGeom>
          <a:ln>
            <a:solidFill>
              <a:schemeClr val="bg1">
                <a:lumMod val="50000"/>
              </a:schemeClr>
            </a:solidFill>
          </a:ln>
        </p:spPr>
        <p:txBody>
          <a:bodyPr wrap="square">
            <a:spAutoFit/>
          </a:bodyPr>
          <a:lstStyle/>
          <a:p>
            <a:pPr algn="ctr"/>
            <a:r>
              <a:rPr lang="de-DE" sz="2400" b="1" dirty="0" smtClean="0">
                <a:solidFill>
                  <a:srgbClr val="339933"/>
                </a:solidFill>
                <a:effectLst>
                  <a:outerShdw blurRad="50800" dist="38100" dir="2700000" algn="tl" rotWithShape="0">
                    <a:prstClr val="black">
                      <a:alpha val="40000"/>
                    </a:prstClr>
                  </a:outerShdw>
                </a:effectLst>
              </a:rPr>
              <a:t>Gemeinsames pädagogisch wirksames Handeln</a:t>
            </a:r>
          </a:p>
          <a:p>
            <a:pPr algn="ctr"/>
            <a:r>
              <a:rPr lang="de-DE" sz="2400" b="1" dirty="0" smtClean="0">
                <a:solidFill>
                  <a:srgbClr val="339933"/>
                </a:solidFill>
                <a:effectLst>
                  <a:outerShdw blurRad="50800" dist="38100" dir="2700000" algn="tl" rotWithShape="0">
                    <a:prstClr val="black">
                      <a:alpha val="40000"/>
                    </a:prstClr>
                  </a:outerShdw>
                </a:effectLst>
              </a:rPr>
              <a:t>im Ganztag</a:t>
            </a:r>
            <a:endParaRPr lang="de-DE" sz="2400" b="1" dirty="0">
              <a:solidFill>
                <a:srgbClr val="339933"/>
              </a:solidFill>
              <a:effectLst>
                <a:outerShdw blurRad="50800" dist="38100" dir="2700000" algn="tl" rotWithShape="0">
                  <a:prstClr val="black">
                    <a:alpha val="40000"/>
                  </a:prstClr>
                </a:outerShdw>
              </a:effectLst>
            </a:endParaRPr>
          </a:p>
        </p:txBody>
      </p:sp>
      <p:sp>
        <p:nvSpPr>
          <p:cNvPr id="4" name="Textfeld 3"/>
          <p:cNvSpPr txBox="1"/>
          <p:nvPr/>
        </p:nvSpPr>
        <p:spPr>
          <a:xfrm>
            <a:off x="1005417" y="5391271"/>
            <a:ext cx="7522633" cy="523220"/>
          </a:xfrm>
          <a:prstGeom prst="rect">
            <a:avLst/>
          </a:prstGeom>
          <a:noFill/>
        </p:spPr>
        <p:txBody>
          <a:bodyPr wrap="square" rtlCol="0">
            <a:spAutoFit/>
          </a:bodyPr>
          <a:lstStyle/>
          <a:p>
            <a:pPr marL="342900" indent="-342900">
              <a:buFont typeface="Wingdings" pitchFamily="2" charset="2"/>
              <a:buChar char="Ø"/>
            </a:pPr>
            <a:r>
              <a:rPr lang="de-DE" sz="2800" b="1" dirty="0" smtClean="0">
                <a:solidFill>
                  <a:schemeClr val="bg1">
                    <a:lumMod val="50000"/>
                  </a:schemeClr>
                </a:solidFill>
              </a:rPr>
              <a:t>Ein Effekt von gelingender  Kooperation</a:t>
            </a:r>
            <a:endParaRPr lang="de-DE" sz="2800" b="1" dirty="0">
              <a:solidFill>
                <a:schemeClr val="bg1">
                  <a:lumMod val="50000"/>
                </a:scheme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833" y="2067884"/>
            <a:ext cx="4749800" cy="316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5022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12799" y="1329206"/>
            <a:ext cx="7200901" cy="461665"/>
          </a:xfrm>
          <a:prstGeom prst="rect">
            <a:avLst/>
          </a:prstGeom>
          <a:noFill/>
        </p:spPr>
        <p:txBody>
          <a:bodyPr wrap="square" rtlCol="0">
            <a:spAutoFit/>
          </a:bodyPr>
          <a:lstStyle/>
          <a:p>
            <a:r>
              <a:rPr lang="de-DE" sz="2400" b="1" dirty="0">
                <a:solidFill>
                  <a:srgbClr val="339933"/>
                </a:solidFill>
                <a:effectLst>
                  <a:outerShdw blurRad="50800" dist="38100" dir="2700000" algn="tl" rotWithShape="0">
                    <a:prstClr val="black">
                      <a:alpha val="40000"/>
                    </a:prstClr>
                  </a:outerShdw>
                </a:effectLst>
              </a:rPr>
              <a:t>Vielleicht kennen Sie folgende </a:t>
            </a:r>
            <a:r>
              <a:rPr lang="de-DE" sz="2400" b="1" dirty="0" smtClean="0">
                <a:solidFill>
                  <a:srgbClr val="339933"/>
                </a:solidFill>
                <a:effectLst>
                  <a:outerShdw blurRad="50800" dist="38100" dir="2700000" algn="tl" rotWithShape="0">
                    <a:prstClr val="black">
                      <a:alpha val="40000"/>
                    </a:prstClr>
                  </a:outerShdw>
                </a:effectLst>
              </a:rPr>
              <a:t>Situation</a:t>
            </a:r>
            <a:r>
              <a:rPr lang="de-DE" b="1" dirty="0" smtClean="0">
                <a:solidFill>
                  <a:schemeClr val="bg1">
                    <a:lumMod val="50000"/>
                  </a:schemeClr>
                </a:solidFill>
              </a:rPr>
              <a:t>:</a:t>
            </a:r>
            <a:endParaRPr lang="de-DE" b="1" dirty="0">
              <a:solidFill>
                <a:schemeClr val="bg1">
                  <a:lumMod val="50000"/>
                </a:schemeClr>
              </a:solidFill>
            </a:endParaRPr>
          </a:p>
        </p:txBody>
      </p:sp>
      <p:sp>
        <p:nvSpPr>
          <p:cNvPr id="5" name="Textfeld 4"/>
          <p:cNvSpPr txBox="1"/>
          <p:nvPr/>
        </p:nvSpPr>
        <p:spPr>
          <a:xfrm>
            <a:off x="935566" y="2091869"/>
            <a:ext cx="7560736" cy="4524315"/>
          </a:xfrm>
          <a:prstGeom prst="rect">
            <a:avLst/>
          </a:prstGeom>
          <a:noFill/>
        </p:spPr>
        <p:txBody>
          <a:bodyPr wrap="square" rtlCol="0">
            <a:spAutoFit/>
          </a:bodyPr>
          <a:lstStyle/>
          <a:p>
            <a:pPr marL="342900" lvl="0" indent="-342900">
              <a:buFont typeface="Wingdings" pitchFamily="2" charset="2"/>
              <a:buChar char="Ø"/>
            </a:pPr>
            <a:r>
              <a:rPr lang="de-DE" sz="1800" b="1" dirty="0" smtClean="0">
                <a:solidFill>
                  <a:schemeClr val="bg1">
                    <a:lumMod val="50000"/>
                  </a:schemeClr>
                </a:solidFill>
              </a:rPr>
              <a:t>Sie </a:t>
            </a:r>
            <a:r>
              <a:rPr lang="de-DE" sz="1800" b="1" dirty="0">
                <a:solidFill>
                  <a:schemeClr val="bg1">
                    <a:lumMod val="50000"/>
                  </a:schemeClr>
                </a:solidFill>
              </a:rPr>
              <a:t>unterrichten als Fachlehrkraft am Nachmittag in einer Ganztagsklasse oder Sie begleiten als pädagogische Fachkraft eine Klasse während der </a:t>
            </a:r>
            <a:r>
              <a:rPr lang="de-DE" sz="1800" b="1" dirty="0" smtClean="0">
                <a:solidFill>
                  <a:schemeClr val="bg1">
                    <a:lumMod val="50000"/>
                  </a:schemeClr>
                </a:solidFill>
              </a:rPr>
              <a:t>Hausaufgabenzeit</a:t>
            </a:r>
          </a:p>
          <a:p>
            <a:pPr lvl="0"/>
            <a:endParaRPr lang="de-DE" sz="1800" b="1" dirty="0" smtClean="0">
              <a:solidFill>
                <a:schemeClr val="bg1">
                  <a:lumMod val="50000"/>
                </a:schemeClr>
              </a:solidFill>
            </a:endParaRPr>
          </a:p>
          <a:p>
            <a:pPr marL="342900" indent="-342900">
              <a:buFont typeface="Wingdings" pitchFamily="2" charset="2"/>
              <a:buChar char="Ø"/>
            </a:pPr>
            <a:r>
              <a:rPr lang="de-DE" sz="1800" b="1" dirty="0">
                <a:solidFill>
                  <a:schemeClr val="bg1">
                    <a:lumMod val="50000"/>
                  </a:schemeClr>
                </a:solidFill>
              </a:rPr>
              <a:t>Die Klassenlehrkraft verabschiedet sich </a:t>
            </a:r>
            <a:r>
              <a:rPr lang="de-DE" sz="1800" b="1" dirty="0" smtClean="0">
                <a:solidFill>
                  <a:schemeClr val="bg1">
                    <a:lumMod val="50000"/>
                  </a:schemeClr>
                </a:solidFill>
              </a:rPr>
              <a:t>und verlässt das Klassenzimmer</a:t>
            </a:r>
          </a:p>
          <a:p>
            <a:endParaRPr lang="de-DE" sz="1800" b="1" dirty="0" smtClean="0">
              <a:solidFill>
                <a:schemeClr val="bg1">
                  <a:lumMod val="50000"/>
                </a:schemeClr>
              </a:solidFill>
            </a:endParaRPr>
          </a:p>
          <a:p>
            <a:pPr marL="342900" indent="-342900">
              <a:buFont typeface="Wingdings" pitchFamily="2" charset="2"/>
              <a:buChar char="Ø"/>
            </a:pPr>
            <a:r>
              <a:rPr lang="de-DE" sz="1800" b="1" dirty="0">
                <a:solidFill>
                  <a:schemeClr val="bg1">
                    <a:lumMod val="50000"/>
                  </a:schemeClr>
                </a:solidFill>
              </a:rPr>
              <a:t>Gleich danach beginnen die Kinder eine lautstarke Unterhaltung, stehen auf und marschieren im Raum </a:t>
            </a:r>
            <a:r>
              <a:rPr lang="de-DE" sz="1800" b="1" dirty="0" smtClean="0">
                <a:solidFill>
                  <a:schemeClr val="bg1">
                    <a:lumMod val="50000"/>
                  </a:schemeClr>
                </a:solidFill>
              </a:rPr>
              <a:t>umher</a:t>
            </a:r>
          </a:p>
          <a:p>
            <a:endParaRPr lang="de-DE" sz="1800" b="1" dirty="0">
              <a:solidFill>
                <a:schemeClr val="bg1">
                  <a:lumMod val="50000"/>
                </a:schemeClr>
              </a:solidFill>
            </a:endParaRPr>
          </a:p>
          <a:p>
            <a:pPr marL="342900" indent="-342900">
              <a:buFont typeface="Wingdings" pitchFamily="2" charset="2"/>
              <a:buChar char="Ø"/>
            </a:pPr>
            <a:r>
              <a:rPr lang="de-DE" sz="1800" b="1" dirty="0">
                <a:solidFill>
                  <a:schemeClr val="bg1">
                    <a:lumMod val="50000"/>
                  </a:schemeClr>
                </a:solidFill>
              </a:rPr>
              <a:t>Sie versuchen sich Gehör zu verschaffen, die Schüler und Schülerinnen zur Ruhe zu bringen und bitten sie, sich auf ihre Plätze zu </a:t>
            </a:r>
            <a:r>
              <a:rPr lang="de-DE" sz="1800" b="1" dirty="0" smtClean="0">
                <a:solidFill>
                  <a:schemeClr val="bg1">
                    <a:lumMod val="50000"/>
                  </a:schemeClr>
                </a:solidFill>
              </a:rPr>
              <a:t>setzen</a:t>
            </a:r>
          </a:p>
          <a:p>
            <a:pPr marL="342900" indent="-342900">
              <a:buFont typeface="Wingdings" pitchFamily="2" charset="2"/>
              <a:buChar char="Ø"/>
            </a:pPr>
            <a:endParaRPr lang="de-DE" sz="1800" b="1" dirty="0" smtClean="0">
              <a:solidFill>
                <a:schemeClr val="bg1">
                  <a:lumMod val="50000"/>
                </a:schemeClr>
              </a:solidFill>
            </a:endParaRPr>
          </a:p>
          <a:p>
            <a:pPr marL="342900" indent="-342900">
              <a:buFont typeface="Wingdings" pitchFamily="2" charset="2"/>
              <a:buChar char="Ø"/>
            </a:pPr>
            <a:r>
              <a:rPr lang="de-DE" sz="1800" b="1" dirty="0" smtClean="0">
                <a:solidFill>
                  <a:schemeClr val="bg1">
                    <a:lumMod val="50000"/>
                  </a:schemeClr>
                </a:solidFill>
              </a:rPr>
              <a:t>Die Klasse reagiert nicht auf Sie! </a:t>
            </a:r>
            <a:endParaRPr lang="de-DE" sz="1800" b="1" dirty="0">
              <a:solidFill>
                <a:schemeClr val="bg1">
                  <a:lumMod val="50000"/>
                </a:schemeClr>
              </a:solidFill>
            </a:endParaRPr>
          </a:p>
          <a:p>
            <a:pPr lvl="0"/>
            <a:endParaRPr lang="de-DE" sz="1800" b="1" dirty="0">
              <a:solidFill>
                <a:schemeClr val="bg1">
                  <a:lumMod val="50000"/>
                </a:schemeClr>
              </a:solidFill>
            </a:endParaRPr>
          </a:p>
        </p:txBody>
      </p:sp>
      <p:sp>
        <p:nvSpPr>
          <p:cNvPr id="6" name="Gewitterblitz 5"/>
          <p:cNvSpPr/>
          <p:nvPr/>
        </p:nvSpPr>
        <p:spPr>
          <a:xfrm>
            <a:off x="5334000" y="5567375"/>
            <a:ext cx="914400" cy="914400"/>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79008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29640" y="1203960"/>
            <a:ext cx="7429500" cy="5955476"/>
          </a:xfrm>
          <a:prstGeom prst="rect">
            <a:avLst/>
          </a:prstGeom>
          <a:noFill/>
        </p:spPr>
        <p:txBody>
          <a:bodyPr wrap="square" rtlCol="0">
            <a:spAutoFit/>
          </a:bodyPr>
          <a:lstStyle/>
          <a:p>
            <a:r>
              <a:rPr lang="de-DE" sz="2800" b="1" dirty="0" smtClean="0"/>
              <a:t>Inhaltsverzeichnis:</a:t>
            </a:r>
          </a:p>
          <a:p>
            <a:endParaRPr lang="de-DE" sz="2800" b="1" dirty="0" smtClean="0"/>
          </a:p>
          <a:p>
            <a:pPr marL="457200" indent="-457200">
              <a:spcBef>
                <a:spcPts val="600"/>
              </a:spcBef>
              <a:buFont typeface="+mj-lt"/>
              <a:buAutoNum type="arabicPeriod"/>
            </a:pPr>
            <a:r>
              <a:rPr lang="de-DE" dirty="0" smtClean="0"/>
              <a:t>Der Hype-Cycle</a:t>
            </a:r>
          </a:p>
          <a:p>
            <a:pPr marL="457200" indent="-457200">
              <a:spcBef>
                <a:spcPts val="600"/>
              </a:spcBef>
              <a:buFont typeface="+mj-lt"/>
              <a:buAutoNum type="arabicPeriod"/>
            </a:pPr>
            <a:r>
              <a:rPr lang="de-DE" dirty="0" err="1"/>
              <a:t>Gelingensfaktoren</a:t>
            </a:r>
            <a:r>
              <a:rPr lang="de-DE" dirty="0"/>
              <a:t> langfristiger </a:t>
            </a:r>
            <a:r>
              <a:rPr lang="de-DE" dirty="0" smtClean="0"/>
              <a:t>Zusammenarbeit</a:t>
            </a:r>
            <a:endParaRPr lang="de-DE" dirty="0" smtClean="0"/>
          </a:p>
          <a:p>
            <a:pPr marL="457200" indent="-457200">
              <a:spcBef>
                <a:spcPts val="600"/>
              </a:spcBef>
              <a:buFont typeface="+mj-lt"/>
              <a:buAutoNum type="arabicPeriod"/>
            </a:pPr>
            <a:r>
              <a:rPr lang="de-DE" dirty="0" smtClean="0"/>
              <a:t>Austausch </a:t>
            </a:r>
            <a:r>
              <a:rPr lang="de-DE" dirty="0" smtClean="0"/>
              <a:t>fest einplanen und </a:t>
            </a:r>
            <a:r>
              <a:rPr lang="de-DE" dirty="0" smtClean="0"/>
              <a:t>implementieren</a:t>
            </a:r>
            <a:endParaRPr lang="de-DE" dirty="0" smtClean="0"/>
          </a:p>
          <a:p>
            <a:pPr marL="457200" indent="-457200">
              <a:spcBef>
                <a:spcPts val="600"/>
              </a:spcBef>
              <a:buFont typeface="+mj-lt"/>
              <a:buAutoNum type="arabicPeriod"/>
            </a:pPr>
            <a:r>
              <a:rPr lang="de-DE" dirty="0" smtClean="0"/>
              <a:t>Gut zu wissen: Fakten zum Thema Kooperation</a:t>
            </a:r>
          </a:p>
          <a:p>
            <a:pPr marL="457200" indent="-457200">
              <a:spcBef>
                <a:spcPts val="600"/>
              </a:spcBef>
              <a:buFont typeface="+mj-lt"/>
              <a:buAutoNum type="arabicPeriod"/>
            </a:pPr>
            <a:r>
              <a:rPr lang="de-DE" dirty="0" smtClean="0"/>
              <a:t>Gemeinsames pädagogisches wirksames Handeln im Ganztag – ein Effekt von gelingender Kooperation</a:t>
            </a:r>
          </a:p>
          <a:p>
            <a:pPr marL="457200" indent="-457200">
              <a:spcBef>
                <a:spcPts val="600"/>
              </a:spcBef>
              <a:buFont typeface="+mj-lt"/>
              <a:buAutoNum type="arabicPeriod"/>
            </a:pPr>
            <a:r>
              <a:rPr lang="de-DE" dirty="0" smtClean="0"/>
              <a:t>Gemeinsame Rituale im Ganztag</a:t>
            </a:r>
          </a:p>
          <a:p>
            <a:pPr marL="457200" indent="-457200">
              <a:spcBef>
                <a:spcPts val="600"/>
              </a:spcBef>
              <a:buFont typeface="+mj-lt"/>
              <a:buAutoNum type="arabicPeriod"/>
            </a:pPr>
            <a:r>
              <a:rPr lang="de-DE" dirty="0" smtClean="0"/>
              <a:t>Kooperationspartner bei Neigungs- und Freizeitangeboten</a:t>
            </a:r>
          </a:p>
          <a:p>
            <a:pPr marL="457200" indent="-457200">
              <a:spcBef>
                <a:spcPts val="600"/>
              </a:spcBef>
              <a:buFont typeface="+mj-lt"/>
              <a:buAutoNum type="arabicPeriod"/>
            </a:pPr>
            <a:endParaRPr lang="de-DE" dirty="0" smtClean="0"/>
          </a:p>
          <a:p>
            <a:pPr marL="457200" indent="-457200">
              <a:spcBef>
                <a:spcPts val="600"/>
              </a:spcBef>
              <a:buFont typeface="+mj-lt"/>
              <a:buAutoNum type="arabicPeriod"/>
            </a:pPr>
            <a:endParaRPr lang="de-DE" dirty="0" smtClean="0"/>
          </a:p>
          <a:p>
            <a:endParaRPr lang="de-DE" dirty="0" smtClean="0"/>
          </a:p>
          <a:p>
            <a:endParaRPr lang="de-DE" dirty="0"/>
          </a:p>
          <a:p>
            <a:endParaRPr lang="de-DE" dirty="0" smtClean="0"/>
          </a:p>
          <a:p>
            <a:endParaRPr lang="de-DE" dirty="0"/>
          </a:p>
        </p:txBody>
      </p:sp>
    </p:spTree>
    <p:extLst>
      <p:ext uri="{BB962C8B-B14F-4D97-AF65-F5344CB8AC3E}">
        <p14:creationId xmlns:p14="http://schemas.microsoft.com/office/powerpoint/2010/main" val="8614239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67050" y="1029663"/>
            <a:ext cx="4572000" cy="2862322"/>
          </a:xfrm>
          <a:prstGeom prst="rect">
            <a:avLst/>
          </a:prstGeom>
        </p:spPr>
        <p:txBody>
          <a:bodyPr>
            <a:spAutoFit/>
          </a:bodyPr>
          <a:lstStyle/>
          <a:p>
            <a:r>
              <a:rPr lang="de-DE" b="1" dirty="0">
                <a:solidFill>
                  <a:schemeClr val="bg1">
                    <a:lumMod val="50000"/>
                  </a:schemeClr>
                </a:solidFill>
              </a:rPr>
              <a:t>Die </a:t>
            </a:r>
            <a:r>
              <a:rPr lang="de-DE" b="1" dirty="0">
                <a:solidFill>
                  <a:srgbClr val="339933"/>
                </a:solidFill>
                <a:effectLst>
                  <a:outerShdw blurRad="50800" dist="38100" dir="2700000" algn="tl" rotWithShape="0">
                    <a:prstClr val="black">
                      <a:alpha val="40000"/>
                    </a:prstClr>
                  </a:outerShdw>
                </a:effectLst>
              </a:rPr>
              <a:t>Folge</a:t>
            </a:r>
            <a:r>
              <a:rPr lang="de-DE" b="1" dirty="0">
                <a:solidFill>
                  <a:schemeClr val="bg1">
                    <a:lumMod val="50000"/>
                  </a:schemeClr>
                </a:solidFill>
              </a:rPr>
              <a:t> solcher </a:t>
            </a:r>
            <a:r>
              <a:rPr lang="de-DE" b="1" dirty="0" smtClean="0">
                <a:solidFill>
                  <a:schemeClr val="bg1">
                    <a:lumMod val="50000"/>
                  </a:schemeClr>
                </a:solidFill>
              </a:rPr>
              <a:t>Ereignisse</a:t>
            </a:r>
          </a:p>
          <a:p>
            <a:endParaRPr lang="de-DE" b="1" dirty="0">
              <a:solidFill>
                <a:schemeClr val="bg1">
                  <a:lumMod val="50000"/>
                </a:schemeClr>
              </a:solidFill>
            </a:endParaRPr>
          </a:p>
          <a:p>
            <a:pPr marL="342900" indent="-342900">
              <a:buFont typeface="Wingdings" pitchFamily="2" charset="2"/>
              <a:buChar char="Ø"/>
            </a:pPr>
            <a:r>
              <a:rPr lang="de-DE" b="1" dirty="0" smtClean="0">
                <a:solidFill>
                  <a:schemeClr val="bg1">
                    <a:lumMod val="50000"/>
                  </a:schemeClr>
                </a:solidFill>
              </a:rPr>
              <a:t>Frustration</a:t>
            </a:r>
          </a:p>
          <a:p>
            <a:pPr marL="342900" indent="-342900">
              <a:buFont typeface="Wingdings" pitchFamily="2" charset="2"/>
              <a:buChar char="Ø"/>
            </a:pPr>
            <a:r>
              <a:rPr lang="de-DE" b="1" dirty="0" smtClean="0">
                <a:solidFill>
                  <a:schemeClr val="bg1">
                    <a:lumMod val="50000"/>
                  </a:schemeClr>
                </a:solidFill>
              </a:rPr>
              <a:t>unbedachte </a:t>
            </a:r>
            <a:r>
              <a:rPr lang="de-DE" b="1" dirty="0">
                <a:solidFill>
                  <a:schemeClr val="bg1">
                    <a:lumMod val="50000"/>
                  </a:schemeClr>
                </a:solidFill>
              </a:rPr>
              <a:t>oder unbeherrschte Reaktionen </a:t>
            </a:r>
          </a:p>
          <a:p>
            <a:pPr marL="342900" indent="-342900">
              <a:buFont typeface="Wingdings" pitchFamily="2" charset="2"/>
              <a:buChar char="Ø"/>
            </a:pPr>
            <a:r>
              <a:rPr lang="de-DE" b="1" dirty="0" smtClean="0">
                <a:solidFill>
                  <a:schemeClr val="bg1">
                    <a:lumMod val="50000"/>
                  </a:schemeClr>
                </a:solidFill>
              </a:rPr>
              <a:t>der </a:t>
            </a:r>
            <a:r>
              <a:rPr lang="de-DE" b="1" dirty="0">
                <a:solidFill>
                  <a:schemeClr val="bg1">
                    <a:lumMod val="50000"/>
                  </a:schemeClr>
                </a:solidFill>
              </a:rPr>
              <a:t>Unterricht oder die Hausaufgabenzeit verlaufen schließlich ineffektiv und chaotisch.</a:t>
            </a:r>
          </a:p>
        </p:txBody>
      </p:sp>
      <p:sp>
        <p:nvSpPr>
          <p:cNvPr id="3" name="Pfeil nach rechts 2"/>
          <p:cNvSpPr/>
          <p:nvPr/>
        </p:nvSpPr>
        <p:spPr>
          <a:xfrm>
            <a:off x="869950" y="2009974"/>
            <a:ext cx="1663700" cy="9017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unten 3"/>
          <p:cNvSpPr/>
          <p:nvPr/>
        </p:nvSpPr>
        <p:spPr>
          <a:xfrm>
            <a:off x="3714750" y="4114799"/>
            <a:ext cx="952500" cy="122555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92D050"/>
              </a:solidFill>
            </a:endParaRPr>
          </a:p>
        </p:txBody>
      </p:sp>
      <p:sp>
        <p:nvSpPr>
          <p:cNvPr id="5" name="Textfeld 4"/>
          <p:cNvSpPr txBox="1"/>
          <p:nvPr/>
        </p:nvSpPr>
        <p:spPr>
          <a:xfrm>
            <a:off x="552450" y="5448299"/>
            <a:ext cx="8445500" cy="1015663"/>
          </a:xfrm>
          <a:prstGeom prst="rect">
            <a:avLst/>
          </a:prstGeom>
          <a:noFill/>
        </p:spPr>
        <p:txBody>
          <a:bodyPr wrap="square" rtlCol="0">
            <a:spAutoFit/>
          </a:bodyPr>
          <a:lstStyle/>
          <a:p>
            <a:r>
              <a:rPr lang="de-DE" b="1" dirty="0">
                <a:solidFill>
                  <a:schemeClr val="bg1">
                    <a:lumMod val="50000"/>
                  </a:schemeClr>
                </a:solidFill>
              </a:rPr>
              <a:t>Eine </a:t>
            </a:r>
            <a:r>
              <a:rPr lang="de-DE" b="1" dirty="0">
                <a:solidFill>
                  <a:srgbClr val="339933"/>
                </a:solidFill>
                <a:effectLst>
                  <a:outerShdw blurRad="50800" dist="38100" dir="2700000" algn="tl" rotWithShape="0">
                    <a:prstClr val="black">
                      <a:alpha val="40000"/>
                    </a:prstClr>
                  </a:outerShdw>
                </a:effectLst>
              </a:rPr>
              <a:t>gelungene Kooperation </a:t>
            </a:r>
            <a:r>
              <a:rPr lang="de-DE" b="1" dirty="0">
                <a:solidFill>
                  <a:schemeClr val="bg1">
                    <a:lumMod val="50000"/>
                  </a:schemeClr>
                </a:solidFill>
              </a:rPr>
              <a:t>zwischen den im Ganztag Handelnden ist eine effektive Möglichkeit, solchen und anderen </a:t>
            </a:r>
            <a:r>
              <a:rPr lang="de-DE" b="1" dirty="0" smtClean="0">
                <a:solidFill>
                  <a:schemeClr val="bg1">
                    <a:lumMod val="50000"/>
                  </a:schemeClr>
                </a:solidFill>
              </a:rPr>
              <a:t>Disziplinpro-</a:t>
            </a:r>
            <a:r>
              <a:rPr lang="de-DE" b="1" dirty="0" err="1" smtClean="0">
                <a:solidFill>
                  <a:schemeClr val="bg1">
                    <a:lumMod val="50000"/>
                  </a:schemeClr>
                </a:solidFill>
              </a:rPr>
              <a:t>blemen</a:t>
            </a:r>
            <a:r>
              <a:rPr lang="de-DE" b="1" dirty="0" smtClean="0">
                <a:solidFill>
                  <a:schemeClr val="bg1">
                    <a:lumMod val="50000"/>
                  </a:schemeClr>
                </a:solidFill>
              </a:rPr>
              <a:t> </a:t>
            </a:r>
            <a:r>
              <a:rPr lang="de-DE" b="1" dirty="0">
                <a:solidFill>
                  <a:schemeClr val="bg1">
                    <a:lumMod val="50000"/>
                  </a:schemeClr>
                </a:solidFill>
              </a:rPr>
              <a:t>entgegenzuwirken. </a:t>
            </a:r>
          </a:p>
        </p:txBody>
      </p:sp>
    </p:spTree>
    <p:extLst>
      <p:ext uri="{BB962C8B-B14F-4D97-AF65-F5344CB8AC3E}">
        <p14:creationId xmlns:p14="http://schemas.microsoft.com/office/powerpoint/2010/main" val="3774009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50900" y="1177598"/>
            <a:ext cx="7359650" cy="4832092"/>
          </a:xfrm>
          <a:prstGeom prst="rect">
            <a:avLst/>
          </a:prstGeom>
        </p:spPr>
        <p:txBody>
          <a:bodyPr wrap="square">
            <a:spAutoFit/>
          </a:bodyPr>
          <a:lstStyle/>
          <a:p>
            <a:r>
              <a:rPr lang="de-DE" sz="2400" b="1" dirty="0">
                <a:solidFill>
                  <a:srgbClr val="339933"/>
                </a:solidFill>
                <a:effectLst>
                  <a:outerShdw blurRad="50800" dist="38100" dir="2700000" algn="tl" rotWithShape="0">
                    <a:prstClr val="black">
                      <a:alpha val="40000"/>
                    </a:prstClr>
                  </a:outerShdw>
                </a:effectLst>
              </a:rPr>
              <a:t>Gelungene Kooperation </a:t>
            </a:r>
            <a:r>
              <a:rPr lang="de-DE" b="1" dirty="0" smtClean="0">
                <a:solidFill>
                  <a:schemeClr val="bg1">
                    <a:lumMod val="50000"/>
                  </a:schemeClr>
                </a:solidFill>
              </a:rPr>
              <a:t>in diesem Kontext</a:t>
            </a:r>
          </a:p>
          <a:p>
            <a:endParaRPr lang="de-DE" sz="2400" b="1" dirty="0" smtClean="0">
              <a:solidFill>
                <a:srgbClr val="339933"/>
              </a:solidFill>
              <a:effectLst>
                <a:outerShdw blurRad="50800" dist="38100" dir="2700000" algn="tl" rotWithShape="0">
                  <a:prstClr val="black">
                    <a:alpha val="40000"/>
                  </a:prstClr>
                </a:outerShdw>
              </a:effectLst>
            </a:endParaRPr>
          </a:p>
          <a:p>
            <a:pPr marL="342900" indent="-342900">
              <a:buFont typeface="Wingdings" pitchFamily="2" charset="2"/>
              <a:buChar char="Ø"/>
            </a:pPr>
            <a:r>
              <a:rPr lang="de-DE" b="1" dirty="0" smtClean="0">
                <a:solidFill>
                  <a:schemeClr val="bg1">
                    <a:lumMod val="50000"/>
                  </a:schemeClr>
                </a:solidFill>
              </a:rPr>
              <a:t>zeichnet </a:t>
            </a:r>
            <a:r>
              <a:rPr lang="de-DE" b="1" dirty="0">
                <a:solidFill>
                  <a:schemeClr val="bg1">
                    <a:lumMod val="50000"/>
                  </a:schemeClr>
                </a:solidFill>
              </a:rPr>
              <a:t>sich </a:t>
            </a:r>
            <a:r>
              <a:rPr lang="de-DE" b="1" dirty="0" smtClean="0">
                <a:solidFill>
                  <a:schemeClr val="bg1">
                    <a:lumMod val="50000"/>
                  </a:schemeClr>
                </a:solidFill>
              </a:rPr>
              <a:t>aus durch </a:t>
            </a:r>
            <a:r>
              <a:rPr lang="de-DE" b="1" dirty="0">
                <a:solidFill>
                  <a:schemeClr val="bg1">
                    <a:lumMod val="50000"/>
                  </a:schemeClr>
                </a:solidFill>
              </a:rPr>
              <a:t>pädagogisch wirksames </a:t>
            </a:r>
            <a:r>
              <a:rPr lang="de-DE" b="1" dirty="0" smtClean="0">
                <a:solidFill>
                  <a:schemeClr val="bg1">
                    <a:lumMod val="50000"/>
                  </a:schemeClr>
                </a:solidFill>
              </a:rPr>
              <a:t>Handeln</a:t>
            </a:r>
            <a:endParaRPr lang="de-DE" b="1" dirty="0">
              <a:solidFill>
                <a:schemeClr val="bg1">
                  <a:lumMod val="50000"/>
                </a:schemeClr>
              </a:solidFill>
            </a:endParaRPr>
          </a:p>
          <a:p>
            <a:endParaRPr lang="de-DE" b="1" dirty="0" smtClean="0">
              <a:solidFill>
                <a:schemeClr val="bg1">
                  <a:lumMod val="50000"/>
                </a:schemeClr>
              </a:solidFill>
            </a:endParaRPr>
          </a:p>
          <a:p>
            <a:pPr marL="342900" indent="-342900">
              <a:buFont typeface="Wingdings" pitchFamily="2" charset="2"/>
              <a:buChar char="Ø"/>
            </a:pPr>
            <a:r>
              <a:rPr lang="de-DE" b="1" dirty="0" smtClean="0">
                <a:solidFill>
                  <a:schemeClr val="bg1">
                    <a:lumMod val="50000"/>
                  </a:schemeClr>
                </a:solidFill>
              </a:rPr>
              <a:t>äußert </a:t>
            </a:r>
            <a:r>
              <a:rPr lang="de-DE" b="1" dirty="0">
                <a:solidFill>
                  <a:schemeClr val="bg1">
                    <a:lumMod val="50000"/>
                  </a:schemeClr>
                </a:solidFill>
              </a:rPr>
              <a:t>sich z.B. in </a:t>
            </a:r>
            <a:endParaRPr lang="de-DE" b="1" dirty="0" smtClean="0">
              <a:solidFill>
                <a:schemeClr val="bg1">
                  <a:lumMod val="50000"/>
                </a:schemeClr>
              </a:solidFill>
            </a:endParaRPr>
          </a:p>
          <a:p>
            <a:pPr marL="1257300" lvl="2" indent="-342900">
              <a:buFont typeface="Arial" pitchFamily="34" charset="0"/>
              <a:buChar char="•"/>
            </a:pPr>
            <a:r>
              <a:rPr lang="de-DE" b="1" dirty="0" smtClean="0">
                <a:solidFill>
                  <a:schemeClr val="bg1">
                    <a:lumMod val="50000"/>
                  </a:schemeClr>
                </a:solidFill>
              </a:rPr>
              <a:t>regelmäßiger </a:t>
            </a:r>
            <a:r>
              <a:rPr lang="de-DE" b="1" dirty="0">
                <a:solidFill>
                  <a:schemeClr val="bg1">
                    <a:lumMod val="50000"/>
                  </a:schemeClr>
                </a:solidFill>
              </a:rPr>
              <a:t>Kommunikation (auch Tür- und </a:t>
            </a:r>
            <a:r>
              <a:rPr lang="de-DE" b="1" dirty="0" smtClean="0">
                <a:solidFill>
                  <a:schemeClr val="bg1">
                    <a:lumMod val="50000"/>
                  </a:schemeClr>
                </a:solidFill>
              </a:rPr>
              <a:t>Angelgespräche</a:t>
            </a:r>
            <a:r>
              <a:rPr lang="de-DE" b="1" dirty="0">
                <a:solidFill>
                  <a:schemeClr val="bg1">
                    <a:lumMod val="50000"/>
                  </a:schemeClr>
                </a:solidFill>
              </a:rPr>
              <a:t>, </a:t>
            </a:r>
            <a:r>
              <a:rPr lang="de-DE" b="1" dirty="0" smtClean="0">
                <a:solidFill>
                  <a:schemeClr val="bg1">
                    <a:lumMod val="50000"/>
                  </a:schemeClr>
                </a:solidFill>
              </a:rPr>
              <a:t>festinstallierte Gesprächs-zeiten…)</a:t>
            </a:r>
          </a:p>
          <a:p>
            <a:pPr marL="1257300" lvl="2" indent="-342900">
              <a:buFont typeface="Arial" pitchFamily="34" charset="0"/>
              <a:buChar char="•"/>
            </a:pPr>
            <a:r>
              <a:rPr lang="de-DE" b="1" dirty="0" smtClean="0">
                <a:solidFill>
                  <a:schemeClr val="bg1">
                    <a:lumMod val="50000"/>
                  </a:schemeClr>
                </a:solidFill>
              </a:rPr>
              <a:t>gemeinsam </a:t>
            </a:r>
            <a:r>
              <a:rPr lang="de-DE" b="1" dirty="0">
                <a:solidFill>
                  <a:schemeClr val="bg1">
                    <a:lumMod val="50000"/>
                  </a:schemeClr>
                </a:solidFill>
              </a:rPr>
              <a:t>getroffenen </a:t>
            </a:r>
            <a:r>
              <a:rPr lang="de-DE" b="1" dirty="0" smtClean="0">
                <a:solidFill>
                  <a:schemeClr val="bg1">
                    <a:lumMod val="50000"/>
                  </a:schemeClr>
                </a:solidFill>
              </a:rPr>
              <a:t>Absprachen</a:t>
            </a:r>
          </a:p>
          <a:p>
            <a:pPr marL="1257300" lvl="2" indent="-342900">
              <a:buFont typeface="Arial" pitchFamily="34" charset="0"/>
              <a:buChar char="•"/>
            </a:pPr>
            <a:r>
              <a:rPr lang="de-DE" b="1" dirty="0" smtClean="0">
                <a:solidFill>
                  <a:schemeClr val="bg1">
                    <a:lumMod val="50000"/>
                  </a:schemeClr>
                </a:solidFill>
              </a:rPr>
              <a:t>Einfordern </a:t>
            </a:r>
            <a:r>
              <a:rPr lang="de-DE" b="1" dirty="0">
                <a:solidFill>
                  <a:schemeClr val="bg1">
                    <a:lumMod val="50000"/>
                  </a:schemeClr>
                </a:solidFill>
              </a:rPr>
              <a:t>gleicher </a:t>
            </a:r>
            <a:r>
              <a:rPr lang="de-DE" b="1" dirty="0" smtClean="0">
                <a:solidFill>
                  <a:schemeClr val="bg1">
                    <a:lumMod val="50000"/>
                  </a:schemeClr>
                </a:solidFill>
              </a:rPr>
              <a:t>Regeln</a:t>
            </a:r>
          </a:p>
          <a:p>
            <a:pPr marL="1257300" lvl="2" indent="-342900">
              <a:buFont typeface="Arial" pitchFamily="34" charset="0"/>
              <a:buChar char="•"/>
            </a:pPr>
            <a:r>
              <a:rPr lang="de-DE" b="1" dirty="0" smtClean="0">
                <a:solidFill>
                  <a:schemeClr val="bg1">
                    <a:lumMod val="50000"/>
                  </a:schemeClr>
                </a:solidFill>
              </a:rPr>
              <a:t>Austausch </a:t>
            </a:r>
            <a:r>
              <a:rPr lang="de-DE" b="1" dirty="0">
                <a:solidFill>
                  <a:schemeClr val="bg1">
                    <a:lumMod val="50000"/>
                  </a:schemeClr>
                </a:solidFill>
              </a:rPr>
              <a:t>und Rückmeldung auch über einzelne Schülerinnen und Schüler (Lernstand, Lernfortschritte, Unterstützungsmöglichkeiten, Befindlichkeiten, auch Fehlverhalten…)</a:t>
            </a:r>
          </a:p>
        </p:txBody>
      </p:sp>
    </p:spTree>
    <p:extLst>
      <p:ext uri="{BB962C8B-B14F-4D97-AF65-F5344CB8AC3E}">
        <p14:creationId xmlns:p14="http://schemas.microsoft.com/office/powerpoint/2010/main" val="1846949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094287" y="2017226"/>
            <a:ext cx="3473450" cy="1015663"/>
          </a:xfrm>
          <a:prstGeom prst="rect">
            <a:avLst/>
          </a:prstGeom>
        </p:spPr>
        <p:txBody>
          <a:bodyPr wrap="square">
            <a:spAutoFit/>
          </a:bodyPr>
          <a:lstStyle/>
          <a:p>
            <a:r>
              <a:rPr lang="de-DE" b="1" dirty="0" smtClean="0">
                <a:solidFill>
                  <a:schemeClr val="bg1">
                    <a:lumMod val="50000"/>
                  </a:schemeClr>
                </a:solidFill>
              </a:rPr>
              <a:t>Broschüre </a:t>
            </a:r>
            <a:r>
              <a:rPr lang="de-DE" b="1" dirty="0">
                <a:solidFill>
                  <a:srgbClr val="339933"/>
                </a:solidFill>
                <a:effectLst>
                  <a:outerShdw blurRad="50800" dist="38100" dir="2700000" algn="tl" rotWithShape="0">
                    <a:prstClr val="black">
                      <a:alpha val="40000"/>
                    </a:prstClr>
                  </a:outerShdw>
                </a:effectLst>
              </a:rPr>
              <a:t>„Ideen für wirksames pädagogisches Handeln im </a:t>
            </a:r>
            <a:r>
              <a:rPr lang="de-DE" b="1" dirty="0" smtClean="0">
                <a:solidFill>
                  <a:srgbClr val="339933"/>
                </a:solidFill>
                <a:effectLst>
                  <a:outerShdw blurRad="50800" dist="38100" dir="2700000" algn="tl" rotWithShape="0">
                    <a:prstClr val="black">
                      <a:alpha val="40000"/>
                    </a:prstClr>
                  </a:outerShdw>
                </a:effectLst>
              </a:rPr>
              <a:t>Ganztag“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025952"/>
            <a:ext cx="3354272" cy="473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8550" y="3159889"/>
            <a:ext cx="3844925" cy="250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523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3701" y="2838450"/>
            <a:ext cx="4772025" cy="3181350"/>
          </a:xfrm>
          <a:prstGeom prst="rect">
            <a:avLst/>
          </a:prstGeom>
        </p:spPr>
      </p:pic>
      <p:sp>
        <p:nvSpPr>
          <p:cNvPr id="2" name="Titel 1"/>
          <p:cNvSpPr txBox="1">
            <a:spLocks/>
          </p:cNvSpPr>
          <p:nvPr/>
        </p:nvSpPr>
        <p:spPr>
          <a:xfrm>
            <a:off x="1310640" y="996950"/>
            <a:ext cx="6558148" cy="908050"/>
          </a:xfrm>
          <a:prstGeom prst="rect">
            <a:avLst/>
          </a:prstGeom>
          <a:ln>
            <a:noFill/>
          </a:ln>
        </p:spPr>
        <p:txBody>
          <a:bodyPr/>
          <a:lstStyle>
            <a:lvl1pPr algn="l" rtl="0" eaLnBrk="0" fontAlgn="base" hangingPunct="0">
              <a:spcBef>
                <a:spcPct val="0"/>
              </a:spcBef>
              <a:spcAft>
                <a:spcPct val="0"/>
              </a:spcAft>
              <a:defRPr sz="3200">
                <a:solidFill>
                  <a:srgbClr val="333333"/>
                </a:solidFill>
                <a:latin typeface="+mj-lt"/>
                <a:ea typeface="+mj-ea"/>
                <a:cs typeface="+mj-cs"/>
              </a:defRPr>
            </a:lvl1pPr>
            <a:lvl2pPr algn="l" rtl="0" eaLnBrk="0" fontAlgn="base" hangingPunct="0">
              <a:spcBef>
                <a:spcPct val="0"/>
              </a:spcBef>
              <a:spcAft>
                <a:spcPct val="0"/>
              </a:spcAft>
              <a:defRPr sz="3200">
                <a:solidFill>
                  <a:srgbClr val="333333"/>
                </a:solidFill>
                <a:latin typeface="Verdana" pitchFamily="34" charset="0"/>
              </a:defRPr>
            </a:lvl2pPr>
            <a:lvl3pPr algn="l" rtl="0" eaLnBrk="0" fontAlgn="base" hangingPunct="0">
              <a:spcBef>
                <a:spcPct val="0"/>
              </a:spcBef>
              <a:spcAft>
                <a:spcPct val="0"/>
              </a:spcAft>
              <a:defRPr sz="3200">
                <a:solidFill>
                  <a:srgbClr val="333333"/>
                </a:solidFill>
                <a:latin typeface="Verdana" pitchFamily="34" charset="0"/>
              </a:defRPr>
            </a:lvl3pPr>
            <a:lvl4pPr algn="l" rtl="0" eaLnBrk="0" fontAlgn="base" hangingPunct="0">
              <a:spcBef>
                <a:spcPct val="0"/>
              </a:spcBef>
              <a:spcAft>
                <a:spcPct val="0"/>
              </a:spcAft>
              <a:defRPr sz="3200">
                <a:solidFill>
                  <a:srgbClr val="333333"/>
                </a:solidFill>
                <a:latin typeface="Verdana" pitchFamily="34" charset="0"/>
              </a:defRPr>
            </a:lvl4pPr>
            <a:lvl5pPr algn="l" rtl="0" eaLnBrk="0" fontAlgn="base" hangingPunct="0">
              <a:spcBef>
                <a:spcPct val="0"/>
              </a:spcBef>
              <a:spcAft>
                <a:spcPct val="0"/>
              </a:spcAft>
              <a:defRPr sz="3200">
                <a:solidFill>
                  <a:srgbClr val="333333"/>
                </a:solidFill>
                <a:latin typeface="Verdana" pitchFamily="34" charset="0"/>
              </a:defRPr>
            </a:lvl5pPr>
            <a:lvl6pPr marL="457200" algn="l" rtl="0" fontAlgn="base">
              <a:spcBef>
                <a:spcPct val="0"/>
              </a:spcBef>
              <a:spcAft>
                <a:spcPct val="0"/>
              </a:spcAft>
              <a:defRPr sz="3200">
                <a:solidFill>
                  <a:srgbClr val="333333"/>
                </a:solidFill>
                <a:latin typeface="Verdana" pitchFamily="34" charset="0"/>
              </a:defRPr>
            </a:lvl6pPr>
            <a:lvl7pPr marL="914400" algn="l" rtl="0" fontAlgn="base">
              <a:spcBef>
                <a:spcPct val="0"/>
              </a:spcBef>
              <a:spcAft>
                <a:spcPct val="0"/>
              </a:spcAft>
              <a:defRPr sz="3200">
                <a:solidFill>
                  <a:srgbClr val="333333"/>
                </a:solidFill>
                <a:latin typeface="Verdana" pitchFamily="34" charset="0"/>
              </a:defRPr>
            </a:lvl7pPr>
            <a:lvl8pPr marL="1371600" algn="l" rtl="0" fontAlgn="base">
              <a:spcBef>
                <a:spcPct val="0"/>
              </a:spcBef>
              <a:spcAft>
                <a:spcPct val="0"/>
              </a:spcAft>
              <a:defRPr sz="3200">
                <a:solidFill>
                  <a:srgbClr val="333333"/>
                </a:solidFill>
                <a:latin typeface="Verdana" pitchFamily="34" charset="0"/>
              </a:defRPr>
            </a:lvl8pPr>
            <a:lvl9pPr marL="1828800" algn="l" rtl="0" fontAlgn="base">
              <a:spcBef>
                <a:spcPct val="0"/>
              </a:spcBef>
              <a:spcAft>
                <a:spcPct val="0"/>
              </a:spcAft>
              <a:defRPr sz="3200">
                <a:solidFill>
                  <a:srgbClr val="333333"/>
                </a:solidFill>
                <a:latin typeface="Verdana" pitchFamily="34" charset="0"/>
              </a:defRPr>
            </a:lvl9pPr>
          </a:lstStyle>
          <a:p>
            <a:pPr algn="ctr"/>
            <a:r>
              <a:rPr lang="de-DE" b="1" dirty="0" smtClean="0">
                <a:solidFill>
                  <a:srgbClr val="339933"/>
                </a:solidFill>
              </a:rPr>
              <a:t>Rituale in der Ganztagsschule</a:t>
            </a:r>
          </a:p>
        </p:txBody>
      </p:sp>
      <p:sp>
        <p:nvSpPr>
          <p:cNvPr id="3" name="Untertitel 2"/>
          <p:cNvSpPr txBox="1">
            <a:spLocks/>
          </p:cNvSpPr>
          <p:nvPr/>
        </p:nvSpPr>
        <p:spPr>
          <a:xfrm>
            <a:off x="1096513" y="2204085"/>
            <a:ext cx="6400800" cy="1752600"/>
          </a:xfrm>
          <a:prstGeom prst="rect">
            <a:avLst/>
          </a:prstGeom>
        </p:spPr>
        <p:txBody>
          <a:bodyPr rtlCol="0">
            <a:normAutofit/>
          </a:bodyPr>
          <a:lstStyle>
            <a:lvl1pPr marL="342900" indent="-342900" algn="l" rtl="0" eaLnBrk="0" fontAlgn="base" hangingPunct="0">
              <a:spcBef>
                <a:spcPct val="20000"/>
              </a:spcBef>
              <a:spcAft>
                <a:spcPct val="0"/>
              </a:spcAft>
              <a:buSzPct val="65000"/>
              <a:buFont typeface="Wingdings" panose="05000000000000000000" pitchFamily="2" charset="2"/>
              <a:buChar char="u"/>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65000"/>
              <a:buFont typeface="Wingdings" panose="05000000000000000000" pitchFamily="2" charset="2"/>
              <a:buChar char="u"/>
              <a:defRPr sz="2400">
                <a:solidFill>
                  <a:schemeClr val="tx1"/>
                </a:solidFill>
                <a:latin typeface="+mn-lt"/>
              </a:defRPr>
            </a:lvl2pPr>
            <a:lvl3pPr marL="1143000" indent="-228600" algn="l" rtl="0" eaLnBrk="0" fontAlgn="base" hangingPunct="0">
              <a:spcBef>
                <a:spcPct val="20000"/>
              </a:spcBef>
              <a:spcAft>
                <a:spcPct val="0"/>
              </a:spcAft>
              <a:buSzPct val="65000"/>
              <a:buFont typeface="Wingdings" panose="05000000000000000000" pitchFamily="2" charset="2"/>
              <a:buChar char="u"/>
              <a:defRPr sz="2000">
                <a:solidFill>
                  <a:schemeClr val="tx1"/>
                </a:solidFill>
                <a:latin typeface="+mn-lt"/>
              </a:defRPr>
            </a:lvl3pPr>
            <a:lvl4pPr marL="1600200" indent="-228600" algn="l" rtl="0" eaLnBrk="0" fontAlgn="base" hangingPunct="0">
              <a:spcBef>
                <a:spcPct val="20000"/>
              </a:spcBef>
              <a:spcAft>
                <a:spcPct val="0"/>
              </a:spcAft>
              <a:buSzPct val="65000"/>
              <a:buFont typeface="Wingdings" panose="05000000000000000000" pitchFamily="2" charset="2"/>
              <a:buChar char="u"/>
              <a:defRPr>
                <a:solidFill>
                  <a:schemeClr val="tx1"/>
                </a:solidFill>
                <a:latin typeface="+mn-lt"/>
              </a:defRPr>
            </a:lvl4pPr>
            <a:lvl5pPr marL="2057400" indent="-228600" algn="l" rtl="0" eaLnBrk="0" fontAlgn="base" hangingPunct="0">
              <a:spcBef>
                <a:spcPct val="20000"/>
              </a:spcBef>
              <a:spcAft>
                <a:spcPct val="0"/>
              </a:spcAft>
              <a:buSzPct val="65000"/>
              <a:buFont typeface="Wingdings" panose="05000000000000000000" pitchFamily="2" charset="2"/>
              <a:buChar char="u"/>
              <a:defRPr sz="1600">
                <a:solidFill>
                  <a:schemeClr val="tx1"/>
                </a:solidFill>
                <a:latin typeface="+mn-lt"/>
              </a:defRPr>
            </a:lvl5pPr>
            <a:lvl6pPr marL="2514600" indent="-228600" algn="l" rtl="0" fontAlgn="base">
              <a:spcBef>
                <a:spcPct val="20000"/>
              </a:spcBef>
              <a:spcAft>
                <a:spcPct val="0"/>
              </a:spcAft>
              <a:buSzPct val="65000"/>
              <a:buFont typeface="Wingdings" pitchFamily="2" charset="2"/>
              <a:buChar char="u"/>
              <a:defRPr sz="1600">
                <a:solidFill>
                  <a:schemeClr val="tx1"/>
                </a:solidFill>
                <a:latin typeface="+mn-lt"/>
              </a:defRPr>
            </a:lvl6pPr>
            <a:lvl7pPr marL="2971800" indent="-228600" algn="l" rtl="0" fontAlgn="base">
              <a:spcBef>
                <a:spcPct val="20000"/>
              </a:spcBef>
              <a:spcAft>
                <a:spcPct val="0"/>
              </a:spcAft>
              <a:buSzPct val="65000"/>
              <a:buFont typeface="Wingdings" pitchFamily="2" charset="2"/>
              <a:buChar char="u"/>
              <a:defRPr sz="1600">
                <a:solidFill>
                  <a:schemeClr val="tx1"/>
                </a:solidFill>
                <a:latin typeface="+mn-lt"/>
              </a:defRPr>
            </a:lvl7pPr>
            <a:lvl8pPr marL="3429000" indent="-228600" algn="l" rtl="0" fontAlgn="base">
              <a:spcBef>
                <a:spcPct val="20000"/>
              </a:spcBef>
              <a:spcAft>
                <a:spcPct val="0"/>
              </a:spcAft>
              <a:buSzPct val="65000"/>
              <a:buFont typeface="Wingdings" pitchFamily="2" charset="2"/>
              <a:buChar char="u"/>
              <a:defRPr sz="1600">
                <a:solidFill>
                  <a:schemeClr val="tx1"/>
                </a:solidFill>
                <a:latin typeface="+mn-lt"/>
              </a:defRPr>
            </a:lvl8pPr>
            <a:lvl9pPr marL="3886200" indent="-228600" algn="l" rtl="0" fontAlgn="base">
              <a:spcBef>
                <a:spcPct val="20000"/>
              </a:spcBef>
              <a:spcAft>
                <a:spcPct val="0"/>
              </a:spcAft>
              <a:buSzPct val="65000"/>
              <a:buFont typeface="Wingdings" pitchFamily="2" charset="2"/>
              <a:buChar char="u"/>
              <a:defRPr sz="1600">
                <a:solidFill>
                  <a:schemeClr val="tx1"/>
                </a:solidFill>
                <a:latin typeface="+mn-lt"/>
              </a:defRPr>
            </a:lvl9pPr>
          </a:lstStyle>
          <a:p>
            <a:pPr algn="ctr" fontAlgn="auto">
              <a:spcAft>
                <a:spcPts val="0"/>
              </a:spcAft>
              <a:buFont typeface="Arial" pitchFamily="34" charset="0"/>
              <a:buNone/>
              <a:defRPr/>
            </a:pPr>
            <a:r>
              <a:rPr lang="de-DE" dirty="0" smtClean="0">
                <a:solidFill>
                  <a:srgbClr val="00B050"/>
                </a:solidFill>
              </a:rPr>
              <a:t>      Gemeinsam mehr erreichen</a:t>
            </a:r>
          </a:p>
        </p:txBody>
      </p:sp>
    </p:spTree>
    <p:extLst>
      <p:ext uri="{BB962C8B-B14F-4D97-AF65-F5344CB8AC3E}">
        <p14:creationId xmlns:p14="http://schemas.microsoft.com/office/powerpoint/2010/main" val="14235039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684213" y="1070293"/>
            <a:ext cx="8002587" cy="1143000"/>
          </a:xfrm>
        </p:spPr>
        <p:txBody>
          <a:bodyPr/>
          <a:lstStyle/>
          <a:p>
            <a:r>
              <a:rPr lang="de-DE" b="1" dirty="0" smtClean="0">
                <a:latin typeface="Arial" pitchFamily="34" charset="0"/>
                <a:cs typeface="Arial" pitchFamily="34" charset="0"/>
              </a:rPr>
              <a:t>Wir überlegen gemeinsam…</a:t>
            </a:r>
          </a:p>
        </p:txBody>
      </p:sp>
      <p:sp>
        <p:nvSpPr>
          <p:cNvPr id="4" name="Wolkenförmige Legende 3"/>
          <p:cNvSpPr/>
          <p:nvPr/>
        </p:nvSpPr>
        <p:spPr>
          <a:xfrm>
            <a:off x="312480" y="1842924"/>
            <a:ext cx="3744416" cy="23203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Was sind Rituale?</a:t>
            </a:r>
          </a:p>
        </p:txBody>
      </p:sp>
      <p:sp>
        <p:nvSpPr>
          <p:cNvPr id="5" name="Inhaltsplatzhalter 4"/>
          <p:cNvSpPr>
            <a:spLocks noGrp="1"/>
          </p:cNvSpPr>
          <p:nvPr>
            <p:ph idx="1"/>
          </p:nvPr>
        </p:nvSpPr>
        <p:spPr>
          <a:xfrm>
            <a:off x="4984993" y="1598536"/>
            <a:ext cx="3779912" cy="22821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forceAA="0">
            <a:noAutofit/>
          </a:bodyPr>
          <a:lstStyle/>
          <a:p>
            <a:pPr marL="0" indent="0" algn="ctr" fontAlgn="auto">
              <a:spcAft>
                <a:spcPts val="0"/>
              </a:spcAft>
              <a:buFont typeface="Arial" pitchFamily="34" charset="0"/>
              <a:buNone/>
              <a:defRPr/>
            </a:pPr>
            <a:r>
              <a:rPr lang="de-DE"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Wofür brauchen wir sie?</a:t>
            </a:r>
          </a:p>
        </p:txBody>
      </p:sp>
      <p:sp>
        <p:nvSpPr>
          <p:cNvPr id="6" name="Wolkenförmige Legende 5"/>
          <p:cNvSpPr/>
          <p:nvPr/>
        </p:nvSpPr>
        <p:spPr>
          <a:xfrm>
            <a:off x="2255168" y="3880725"/>
            <a:ext cx="3878932" cy="23391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Bedeutung </a:t>
            </a:r>
            <a:r>
              <a:rPr lang="de-DE"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für den Ganztag?</a:t>
            </a:r>
          </a:p>
        </p:txBody>
      </p:sp>
    </p:spTree>
    <p:extLst>
      <p:ext uri="{BB962C8B-B14F-4D97-AF65-F5344CB8AC3E}">
        <p14:creationId xmlns:p14="http://schemas.microsoft.com/office/powerpoint/2010/main" val="24175978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7861" y="1020763"/>
            <a:ext cx="8002587" cy="1143000"/>
          </a:xfrm>
        </p:spPr>
        <p:txBody>
          <a:bodyPr rtlCol="0">
            <a:normAutofit/>
          </a:bodyPr>
          <a:lstStyle/>
          <a:p>
            <a:pPr fontAlgn="auto">
              <a:spcAft>
                <a:spcPts val="0"/>
              </a:spcAft>
              <a:defRPr/>
            </a:pPr>
            <a:r>
              <a:rPr lang="de-DE" b="1" dirty="0" smtClean="0">
                <a:latin typeface="Arial" pitchFamily="34" charset="0"/>
                <a:cs typeface="Arial" pitchFamily="34" charset="0"/>
              </a:rPr>
              <a:t>Rituale in Kooperation durchführen</a:t>
            </a:r>
          </a:p>
        </p:txBody>
      </p:sp>
      <p:sp>
        <p:nvSpPr>
          <p:cNvPr id="3" name="Inhaltsplatzhalter 2"/>
          <p:cNvSpPr>
            <a:spLocks noGrp="1"/>
          </p:cNvSpPr>
          <p:nvPr>
            <p:ph idx="1"/>
          </p:nvPr>
        </p:nvSpPr>
        <p:spPr>
          <a:xfrm>
            <a:off x="636588" y="1841500"/>
            <a:ext cx="8002587" cy="3825875"/>
          </a:xfrm>
        </p:spPr>
        <p:txBody>
          <a:bodyPr rtlCol="0">
            <a:normAutofit/>
          </a:bodyPr>
          <a:lstStyle/>
          <a:p>
            <a:pPr fontAlgn="auto">
              <a:spcAft>
                <a:spcPts val="0"/>
              </a:spcAft>
              <a:buFont typeface="Arial" pitchFamily="34" charset="0"/>
              <a:buChar char="•"/>
              <a:defRPr/>
            </a:pPr>
            <a:r>
              <a:rPr lang="de-DE" sz="1800" dirty="0" smtClean="0">
                <a:latin typeface="Arial" pitchFamily="34" charset="0"/>
                <a:cs typeface="Arial" pitchFamily="34" charset="0"/>
              </a:rPr>
              <a:t>Gemeinsame Absprachen zwischen Lehrkraft und pädagogischem Personal bezüglich Auswahl und Durchführung</a:t>
            </a:r>
          </a:p>
          <a:p>
            <a:pPr marL="0" indent="0" fontAlgn="auto">
              <a:spcAft>
                <a:spcPts val="0"/>
              </a:spcAft>
              <a:buFont typeface="Arial" pitchFamily="34" charset="0"/>
              <a:buNone/>
              <a:defRPr/>
            </a:pPr>
            <a:r>
              <a:rPr lang="de-DE" sz="1800" u="sng" dirty="0" smtClean="0">
                <a:latin typeface="Arial" pitchFamily="34" charset="0"/>
                <a:cs typeface="Arial" pitchFamily="34" charset="0"/>
                <a:sym typeface="Wingdings" pitchFamily="2" charset="2"/>
              </a:rPr>
              <a:t> </a:t>
            </a:r>
            <a:r>
              <a:rPr lang="de-DE" sz="1800" u="sng" dirty="0" smtClean="0">
                <a:latin typeface="Arial" pitchFamily="34" charset="0"/>
                <a:cs typeface="Arial" pitchFamily="34" charset="0"/>
              </a:rPr>
              <a:t>Effekte aus Sicht der Schülerinnen und Schüler:</a:t>
            </a:r>
          </a:p>
          <a:p>
            <a:pPr fontAlgn="auto">
              <a:spcAft>
                <a:spcPts val="0"/>
              </a:spcAft>
              <a:buFont typeface="Arial" pitchFamily="34" charset="0"/>
              <a:buChar char="•"/>
              <a:defRPr/>
            </a:pPr>
            <a:r>
              <a:rPr lang="de-DE" sz="1800" dirty="0" smtClean="0">
                <a:latin typeface="Arial" pitchFamily="34" charset="0"/>
                <a:cs typeface="Arial" pitchFamily="34" charset="0"/>
              </a:rPr>
              <a:t>Ganztagsschule aus einer Hand</a:t>
            </a:r>
          </a:p>
          <a:p>
            <a:pPr fontAlgn="auto">
              <a:spcAft>
                <a:spcPts val="0"/>
              </a:spcAft>
              <a:buFont typeface="Arial" pitchFamily="34" charset="0"/>
              <a:buChar char="•"/>
              <a:defRPr/>
            </a:pPr>
            <a:r>
              <a:rPr lang="de-DE" sz="1800" dirty="0" smtClean="0">
                <a:latin typeface="Arial" pitchFamily="34" charset="0"/>
                <a:cs typeface="Arial" pitchFamily="34" charset="0"/>
              </a:rPr>
              <a:t>Die gleichen „Regeln“ den Ganzen Tag</a:t>
            </a:r>
          </a:p>
          <a:p>
            <a:pPr fontAlgn="auto">
              <a:spcAft>
                <a:spcPts val="0"/>
              </a:spcAft>
              <a:buFont typeface="Arial" pitchFamily="34" charset="0"/>
              <a:buChar char="•"/>
              <a:defRPr/>
            </a:pPr>
            <a:r>
              <a:rPr lang="de-DE" sz="1800" dirty="0" smtClean="0">
                <a:latin typeface="Arial" pitchFamily="34" charset="0"/>
                <a:cs typeface="Arial" pitchFamily="34" charset="0"/>
              </a:rPr>
              <a:t>vermitteln Handlungssicherheit und Verlässlichkeit</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155" y="3924300"/>
            <a:ext cx="4103370" cy="2735580"/>
          </a:xfrm>
          <a:prstGeom prst="rect">
            <a:avLst/>
          </a:prstGeom>
        </p:spPr>
      </p:pic>
    </p:spTree>
    <p:extLst>
      <p:ext uri="{BB962C8B-B14F-4D97-AF65-F5344CB8AC3E}">
        <p14:creationId xmlns:p14="http://schemas.microsoft.com/office/powerpoint/2010/main" val="12277220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r>
              <a:rPr lang="de-DE" b="1" dirty="0" smtClean="0">
                <a:latin typeface="Arial" pitchFamily="34" charset="0"/>
                <a:cs typeface="Arial" pitchFamily="34" charset="0"/>
              </a:rPr>
              <a:t>Praxismaterial des ISB</a:t>
            </a:r>
          </a:p>
        </p:txBody>
      </p:sp>
      <p:sp>
        <p:nvSpPr>
          <p:cNvPr id="5123" name="Inhaltsplatzhalter 2"/>
          <p:cNvSpPr>
            <a:spLocks noGrp="1"/>
          </p:cNvSpPr>
          <p:nvPr>
            <p:ph idx="1"/>
          </p:nvPr>
        </p:nvSpPr>
        <p:spPr>
          <a:xfrm>
            <a:off x="608013" y="1950443"/>
            <a:ext cx="8002587" cy="3825875"/>
          </a:xfrm>
        </p:spPr>
        <p:txBody>
          <a:bodyPr/>
          <a:lstStyle/>
          <a:p>
            <a:pPr marL="0" indent="0">
              <a:buNone/>
            </a:pPr>
            <a:r>
              <a:rPr lang="de-DE" dirty="0" smtClean="0">
                <a:latin typeface="Arial" pitchFamily="34" charset="0"/>
                <a:cs typeface="Arial" pitchFamily="34" charset="0"/>
              </a:rPr>
              <a:t>Broschüre „Rituale in der Ganztagsschule</a:t>
            </a:r>
            <a:r>
              <a:rPr lang="de-DE" dirty="0" smtClean="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664" y="2559914"/>
            <a:ext cx="2636236" cy="4080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84240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9453" y="1077754"/>
            <a:ext cx="8002587" cy="1143000"/>
          </a:xfrm>
        </p:spPr>
        <p:txBody>
          <a:bodyPr rtlCol="0">
            <a:normAutofit/>
          </a:bodyPr>
          <a:lstStyle/>
          <a:p>
            <a:pPr fontAlgn="auto">
              <a:spcAft>
                <a:spcPts val="0"/>
              </a:spcAft>
              <a:defRPr/>
            </a:pPr>
            <a:r>
              <a:rPr lang="de-DE" b="1" dirty="0" smtClean="0">
                <a:latin typeface="Arial" pitchFamily="34" charset="0"/>
                <a:cs typeface="Arial" pitchFamily="34" charset="0"/>
              </a:rPr>
              <a:t>Kooperation ist besonders gefragt…</a:t>
            </a:r>
          </a:p>
        </p:txBody>
      </p:sp>
      <p:sp>
        <p:nvSpPr>
          <p:cNvPr id="6147" name="Inhaltsplatzhalter 2"/>
          <p:cNvSpPr>
            <a:spLocks noGrp="1"/>
          </p:cNvSpPr>
          <p:nvPr>
            <p:ph idx="1"/>
          </p:nvPr>
        </p:nvSpPr>
        <p:spPr/>
        <p:txBody>
          <a:bodyPr/>
          <a:lstStyle/>
          <a:p>
            <a:r>
              <a:rPr lang="de-DE" dirty="0" smtClean="0">
                <a:latin typeface="Arial" pitchFamily="34" charset="0"/>
                <a:cs typeface="Arial" pitchFamily="34" charset="0"/>
              </a:rPr>
              <a:t>… in der Mittagszeit</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50773"/>
          <a:stretch/>
        </p:blipFill>
        <p:spPr>
          <a:xfrm>
            <a:off x="2843808" y="3140968"/>
            <a:ext cx="3384376" cy="2356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xplosion 1 4"/>
          <p:cNvSpPr/>
          <p:nvPr/>
        </p:nvSpPr>
        <p:spPr>
          <a:xfrm>
            <a:off x="6507481" y="3479800"/>
            <a:ext cx="2003108" cy="1273175"/>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Tisch-dienste</a:t>
            </a:r>
          </a:p>
        </p:txBody>
      </p:sp>
      <p:sp>
        <p:nvSpPr>
          <p:cNvPr id="6" name="Explosion 1 5"/>
          <p:cNvSpPr/>
          <p:nvPr/>
        </p:nvSpPr>
        <p:spPr>
          <a:xfrm>
            <a:off x="6080761" y="1583373"/>
            <a:ext cx="2338388" cy="1274762"/>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Essens-ansager</a:t>
            </a:r>
          </a:p>
        </p:txBody>
      </p:sp>
      <p:sp>
        <p:nvSpPr>
          <p:cNvPr id="7" name="Explosion 1 6"/>
          <p:cNvSpPr/>
          <p:nvPr/>
        </p:nvSpPr>
        <p:spPr>
          <a:xfrm>
            <a:off x="259080" y="3254028"/>
            <a:ext cx="2423159" cy="2130486"/>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Token-systeme</a:t>
            </a:r>
          </a:p>
        </p:txBody>
      </p:sp>
    </p:spTree>
    <p:extLst>
      <p:ext uri="{BB962C8B-B14F-4D97-AF65-F5344CB8AC3E}">
        <p14:creationId xmlns:p14="http://schemas.microsoft.com/office/powerpoint/2010/main" val="38608797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9453" y="940753"/>
            <a:ext cx="8002587" cy="1143000"/>
          </a:xfrm>
        </p:spPr>
        <p:txBody>
          <a:bodyPr>
            <a:normAutofit/>
          </a:bodyPr>
          <a:lstStyle/>
          <a:p>
            <a:r>
              <a:rPr lang="de-DE" b="1" dirty="0" smtClean="0">
                <a:latin typeface="Arial" pitchFamily="34" charset="0"/>
                <a:cs typeface="Arial" pitchFamily="34" charset="0"/>
              </a:rPr>
              <a:t>Kooperation ist besonders gefragt…</a:t>
            </a:r>
            <a:endParaRPr lang="de-DE" b="1" dirty="0">
              <a:latin typeface="Arial" pitchFamily="34" charset="0"/>
              <a:cs typeface="Arial" pitchFamily="34" charset="0"/>
            </a:endParaRPr>
          </a:p>
        </p:txBody>
      </p:sp>
      <p:sp>
        <p:nvSpPr>
          <p:cNvPr id="3" name="Inhaltsplatzhalter 2"/>
          <p:cNvSpPr>
            <a:spLocks noGrp="1"/>
          </p:cNvSpPr>
          <p:nvPr>
            <p:ph idx="1"/>
          </p:nvPr>
        </p:nvSpPr>
        <p:spPr/>
        <p:txBody>
          <a:bodyPr/>
          <a:lstStyle/>
          <a:p>
            <a:r>
              <a:rPr lang="de-DE" dirty="0" smtClean="0">
                <a:latin typeface="Arial" pitchFamily="34" charset="0"/>
                <a:cs typeface="Arial" pitchFamily="34" charset="0"/>
              </a:rPr>
              <a:t>… am Nachmittag</a:t>
            </a:r>
            <a:endParaRPr lang="de-DE" dirty="0">
              <a:latin typeface="Arial" pitchFamily="34" charset="0"/>
              <a:cs typeface="Arial" pitchFamily="34" charset="0"/>
            </a:endParaRPr>
          </a:p>
        </p:txBody>
      </p:sp>
      <p:sp>
        <p:nvSpPr>
          <p:cNvPr id="5" name="Explosion 1 4"/>
          <p:cNvSpPr/>
          <p:nvPr/>
        </p:nvSpPr>
        <p:spPr>
          <a:xfrm>
            <a:off x="6824321" y="4461297"/>
            <a:ext cx="2022497" cy="1593356"/>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err="1" smtClean="0"/>
              <a:t>To</a:t>
            </a:r>
            <a:r>
              <a:rPr lang="de-DE" dirty="0" smtClean="0"/>
              <a:t>-do-Listen</a:t>
            </a:r>
            <a:endParaRPr lang="de-DE" dirty="0"/>
          </a:p>
        </p:txBody>
      </p:sp>
      <p:sp>
        <p:nvSpPr>
          <p:cNvPr id="7" name="Explosion 1 6"/>
          <p:cNvSpPr/>
          <p:nvPr/>
        </p:nvSpPr>
        <p:spPr>
          <a:xfrm>
            <a:off x="4427220" y="1588800"/>
            <a:ext cx="2397101" cy="1501316"/>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Zur Ruhe kommen</a:t>
            </a:r>
            <a:endParaRPr lang="de-DE" dirty="0"/>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t="50000"/>
          <a:stretch/>
        </p:blipFill>
        <p:spPr>
          <a:xfrm>
            <a:off x="2987824" y="3193753"/>
            <a:ext cx="3312368" cy="2342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Explosion 1 8"/>
          <p:cNvSpPr/>
          <p:nvPr/>
        </p:nvSpPr>
        <p:spPr>
          <a:xfrm>
            <a:off x="6818152" y="2491740"/>
            <a:ext cx="2028667" cy="1552776"/>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Hilfe- Karten</a:t>
            </a:r>
            <a:endParaRPr lang="de-DE" dirty="0"/>
          </a:p>
        </p:txBody>
      </p:sp>
      <p:sp>
        <p:nvSpPr>
          <p:cNvPr id="10" name="Explosion 1 9"/>
          <p:cNvSpPr/>
          <p:nvPr/>
        </p:nvSpPr>
        <p:spPr>
          <a:xfrm>
            <a:off x="588132" y="3090116"/>
            <a:ext cx="1631032" cy="1371181"/>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Time Out</a:t>
            </a:r>
            <a:endParaRPr lang="de-DE" dirty="0"/>
          </a:p>
        </p:txBody>
      </p:sp>
      <p:sp>
        <p:nvSpPr>
          <p:cNvPr id="11" name="Explosion 1 10"/>
          <p:cNvSpPr/>
          <p:nvPr/>
        </p:nvSpPr>
        <p:spPr>
          <a:xfrm>
            <a:off x="83820" y="4365103"/>
            <a:ext cx="3078480" cy="2020457"/>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err="1" smtClean="0"/>
              <a:t>Bewegungs</a:t>
            </a:r>
            <a:endParaRPr lang="de-DE" dirty="0" smtClean="0"/>
          </a:p>
          <a:p>
            <a:pPr algn="ctr"/>
            <a:r>
              <a:rPr lang="de-DE" dirty="0" smtClean="0"/>
              <a:t>-pausen</a:t>
            </a:r>
            <a:endParaRPr lang="de-DE" dirty="0"/>
          </a:p>
        </p:txBody>
      </p:sp>
    </p:spTree>
    <p:extLst>
      <p:ext uri="{BB962C8B-B14F-4D97-AF65-F5344CB8AC3E}">
        <p14:creationId xmlns:p14="http://schemas.microsoft.com/office/powerpoint/2010/main" val="3293868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8973" y="1090613"/>
            <a:ext cx="8002587" cy="1143000"/>
          </a:xfrm>
        </p:spPr>
        <p:txBody>
          <a:bodyPr rtlCol="0">
            <a:normAutofit/>
          </a:bodyPr>
          <a:lstStyle/>
          <a:p>
            <a:pPr fontAlgn="auto">
              <a:spcAft>
                <a:spcPts val="0"/>
              </a:spcAft>
              <a:defRPr/>
            </a:pPr>
            <a:r>
              <a:rPr lang="de-DE" b="1" dirty="0" smtClean="0">
                <a:latin typeface="Arial" pitchFamily="34" charset="0"/>
                <a:cs typeface="Arial" pitchFamily="34" charset="0"/>
              </a:rPr>
              <a:t>Kooperation ist besonders gefragt…</a:t>
            </a:r>
          </a:p>
        </p:txBody>
      </p:sp>
      <p:sp>
        <p:nvSpPr>
          <p:cNvPr id="8195" name="Inhaltsplatzhalter 2"/>
          <p:cNvSpPr>
            <a:spLocks noGrp="1"/>
          </p:cNvSpPr>
          <p:nvPr>
            <p:ph idx="1"/>
          </p:nvPr>
        </p:nvSpPr>
        <p:spPr/>
        <p:txBody>
          <a:bodyPr/>
          <a:lstStyle/>
          <a:p>
            <a:r>
              <a:rPr lang="de-DE" dirty="0" smtClean="0">
                <a:latin typeface="Arial" pitchFamily="34" charset="0"/>
                <a:cs typeface="Arial" pitchFamily="34" charset="0"/>
              </a:rPr>
              <a:t>… am Ende des Schultags</a:t>
            </a:r>
          </a:p>
        </p:txBody>
      </p:sp>
      <p:sp>
        <p:nvSpPr>
          <p:cNvPr id="5" name="Explosion 1 4"/>
          <p:cNvSpPr/>
          <p:nvPr/>
        </p:nvSpPr>
        <p:spPr>
          <a:xfrm>
            <a:off x="6792913" y="4076700"/>
            <a:ext cx="1995487" cy="1690688"/>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Lob des Tages</a:t>
            </a:r>
          </a:p>
        </p:txBody>
      </p:sp>
      <p:sp>
        <p:nvSpPr>
          <p:cNvPr id="7" name="Explosion 1 6"/>
          <p:cNvSpPr/>
          <p:nvPr/>
        </p:nvSpPr>
        <p:spPr>
          <a:xfrm>
            <a:off x="5980113" y="1662113"/>
            <a:ext cx="2808287" cy="2141537"/>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Das habe ich gelernt</a:t>
            </a:r>
          </a:p>
        </p:txBody>
      </p:sp>
      <p:sp>
        <p:nvSpPr>
          <p:cNvPr id="11" name="Explosion 1 10"/>
          <p:cNvSpPr/>
          <p:nvPr/>
        </p:nvSpPr>
        <p:spPr>
          <a:xfrm>
            <a:off x="250825" y="3255963"/>
            <a:ext cx="2520950" cy="2333625"/>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Mein Ziel für morgen</a:t>
            </a:r>
          </a:p>
        </p:txBody>
      </p:sp>
      <p:pic>
        <p:nvPicPr>
          <p:cNvPr id="12" name="Grafik 11"/>
          <p:cNvPicPr>
            <a:picLocks noChangeAspect="1"/>
          </p:cNvPicPr>
          <p:nvPr/>
        </p:nvPicPr>
        <p:blipFill rotWithShape="1">
          <a:blip r:embed="rId2" cstate="print">
            <a:extLst>
              <a:ext uri="{28A0092B-C50C-407E-A947-70E740481C1C}">
                <a14:useLocalDpi xmlns:a14="http://schemas.microsoft.com/office/drawing/2010/main" val="0"/>
              </a:ext>
            </a:extLst>
          </a:blip>
          <a:srcRect t="54080"/>
          <a:stretch/>
        </p:blipFill>
        <p:spPr>
          <a:xfrm>
            <a:off x="3131840" y="3361844"/>
            <a:ext cx="3266279" cy="2121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68699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22960" y="910977"/>
            <a:ext cx="7543800" cy="892552"/>
          </a:xfrm>
          <a:prstGeom prst="rect">
            <a:avLst/>
          </a:prstGeom>
        </p:spPr>
        <p:txBody>
          <a:bodyPr wrap="square">
            <a:spAutoFit/>
          </a:bodyPr>
          <a:lstStyle/>
          <a:p>
            <a:r>
              <a:rPr lang="de-DE" b="1" dirty="0">
                <a:solidFill>
                  <a:srgbClr val="FF9900"/>
                </a:solidFill>
                <a:effectLst>
                  <a:outerShdw blurRad="38100" dist="38100" dir="2700000" algn="tl">
                    <a:srgbClr val="000000">
                      <a:alpha val="43137"/>
                    </a:srgbClr>
                  </a:outerShdw>
                </a:effectLst>
              </a:rPr>
              <a:t>Der </a:t>
            </a:r>
            <a:r>
              <a:rPr lang="de-DE" b="1" dirty="0" smtClean="0">
                <a:solidFill>
                  <a:srgbClr val="FF9900"/>
                </a:solidFill>
                <a:effectLst>
                  <a:outerShdw blurRad="38100" dist="38100" dir="2700000" algn="tl">
                    <a:srgbClr val="000000">
                      <a:alpha val="43137"/>
                    </a:srgbClr>
                  </a:outerShdw>
                </a:effectLst>
              </a:rPr>
              <a:t>Hype-Cycle</a:t>
            </a:r>
          </a:p>
          <a:p>
            <a:r>
              <a:rPr lang="de-DE" sz="1600" dirty="0" smtClean="0"/>
              <a:t>Typischer </a:t>
            </a:r>
            <a:r>
              <a:rPr lang="de-DE" sz="1600" dirty="0"/>
              <a:t>Verlauf </a:t>
            </a:r>
            <a:r>
              <a:rPr lang="de-DE" sz="1600" dirty="0" smtClean="0"/>
              <a:t>bei der </a:t>
            </a:r>
            <a:r>
              <a:rPr lang="de-DE" sz="1600" dirty="0"/>
              <a:t>Implementierung neuer Strukturen </a:t>
            </a:r>
            <a:endParaRPr lang="de-DE" sz="1600" dirty="0" smtClean="0"/>
          </a:p>
          <a:p>
            <a:endParaRPr lang="de-DE" sz="1600" dirty="0"/>
          </a:p>
        </p:txBody>
      </p:sp>
      <p:sp>
        <p:nvSpPr>
          <p:cNvPr id="3" name="Rechteck 2"/>
          <p:cNvSpPr/>
          <p:nvPr/>
        </p:nvSpPr>
        <p:spPr>
          <a:xfrm>
            <a:off x="850089" y="5333137"/>
            <a:ext cx="6355080" cy="338554"/>
          </a:xfrm>
          <a:prstGeom prst="rect">
            <a:avLst/>
          </a:prstGeom>
        </p:spPr>
        <p:txBody>
          <a:bodyPr wrap="square">
            <a:spAutoFit/>
          </a:bodyPr>
          <a:lstStyle/>
          <a:p>
            <a:r>
              <a:rPr lang="de-DE" sz="1600" dirty="0"/>
              <a:t>Phase 1: Begeisterung für das Konzept </a:t>
            </a:r>
          </a:p>
        </p:txBody>
      </p:sp>
      <p:sp>
        <p:nvSpPr>
          <p:cNvPr id="4" name="Rechteck 3"/>
          <p:cNvSpPr/>
          <p:nvPr/>
        </p:nvSpPr>
        <p:spPr>
          <a:xfrm>
            <a:off x="822960" y="5671691"/>
            <a:ext cx="5935980" cy="338554"/>
          </a:xfrm>
          <a:prstGeom prst="rect">
            <a:avLst/>
          </a:prstGeom>
        </p:spPr>
        <p:txBody>
          <a:bodyPr wrap="square">
            <a:spAutoFit/>
          </a:bodyPr>
          <a:lstStyle/>
          <a:p>
            <a:r>
              <a:rPr lang="de-DE" sz="1600" dirty="0"/>
              <a:t>Phase 2: Enttäuschung in der Umsetzung </a:t>
            </a:r>
          </a:p>
        </p:txBody>
      </p:sp>
      <p:sp>
        <p:nvSpPr>
          <p:cNvPr id="5" name="Rechteck 4"/>
          <p:cNvSpPr/>
          <p:nvPr/>
        </p:nvSpPr>
        <p:spPr>
          <a:xfrm>
            <a:off x="822960" y="6010245"/>
            <a:ext cx="3241593" cy="338554"/>
          </a:xfrm>
          <a:prstGeom prst="rect">
            <a:avLst/>
          </a:prstGeom>
        </p:spPr>
        <p:txBody>
          <a:bodyPr wrap="none">
            <a:spAutoFit/>
          </a:bodyPr>
          <a:lstStyle/>
          <a:p>
            <a:r>
              <a:rPr lang="de-DE" sz="1600" dirty="0"/>
              <a:t>Phase 3: Reflektierte Umsetzung </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9" y="1639193"/>
            <a:ext cx="5929311" cy="348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0618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b="1" dirty="0" smtClean="0">
                <a:latin typeface="Arial" pitchFamily="34" charset="0"/>
                <a:cs typeface="Arial" pitchFamily="34" charset="0"/>
              </a:rPr>
              <a:t>Darüber hinaus…</a:t>
            </a:r>
          </a:p>
        </p:txBody>
      </p:sp>
      <p:sp>
        <p:nvSpPr>
          <p:cNvPr id="9219" name="Inhaltsplatzhalter 2"/>
          <p:cNvSpPr>
            <a:spLocks noGrp="1"/>
          </p:cNvSpPr>
          <p:nvPr>
            <p:ph idx="1"/>
          </p:nvPr>
        </p:nvSpPr>
        <p:spPr/>
        <p:txBody>
          <a:bodyPr/>
          <a:lstStyle/>
          <a:p>
            <a:r>
              <a:rPr lang="de-DE" dirty="0" smtClean="0">
                <a:latin typeface="Arial" pitchFamily="34" charset="0"/>
                <a:cs typeface="Arial" pitchFamily="34" charset="0"/>
              </a:rPr>
              <a:t>Rituale für den Start in den Tag</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3241675"/>
            <a:ext cx="3096344" cy="2780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xplosion 1 6"/>
          <p:cNvSpPr/>
          <p:nvPr/>
        </p:nvSpPr>
        <p:spPr>
          <a:xfrm>
            <a:off x="250825" y="3053080"/>
            <a:ext cx="2520950" cy="2332038"/>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Das Morgenritual</a:t>
            </a:r>
          </a:p>
        </p:txBody>
      </p:sp>
      <p:sp>
        <p:nvSpPr>
          <p:cNvPr id="8" name="Explosion 1 7"/>
          <p:cNvSpPr/>
          <p:nvPr/>
        </p:nvSpPr>
        <p:spPr>
          <a:xfrm>
            <a:off x="5615940" y="719455"/>
            <a:ext cx="3611880" cy="2333625"/>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Die </a:t>
            </a:r>
            <a:r>
              <a:rPr lang="de-DE" dirty="0" smtClean="0"/>
              <a:t>Tages-transparenz</a:t>
            </a:r>
            <a:endParaRPr lang="de-DE" dirty="0"/>
          </a:p>
        </p:txBody>
      </p:sp>
      <p:sp>
        <p:nvSpPr>
          <p:cNvPr id="9" name="Explosion 1 8"/>
          <p:cNvSpPr/>
          <p:nvPr/>
        </p:nvSpPr>
        <p:spPr>
          <a:xfrm>
            <a:off x="6378575" y="4019550"/>
            <a:ext cx="2519363" cy="2332038"/>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Heute geht´s mir…</a:t>
            </a:r>
          </a:p>
        </p:txBody>
      </p:sp>
    </p:spTree>
    <p:extLst>
      <p:ext uri="{BB962C8B-B14F-4D97-AF65-F5344CB8AC3E}">
        <p14:creationId xmlns:p14="http://schemas.microsoft.com/office/powerpoint/2010/main" val="3191029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b="1" dirty="0" smtClean="0">
                <a:latin typeface="Arial" pitchFamily="34" charset="0"/>
                <a:cs typeface="Arial" pitchFamily="34" charset="0"/>
              </a:rPr>
              <a:t>Darüber hinaus…</a:t>
            </a:r>
          </a:p>
        </p:txBody>
      </p:sp>
      <p:sp>
        <p:nvSpPr>
          <p:cNvPr id="10243" name="Inhaltsplatzhalter 2"/>
          <p:cNvSpPr>
            <a:spLocks noGrp="1"/>
          </p:cNvSpPr>
          <p:nvPr>
            <p:ph idx="1"/>
          </p:nvPr>
        </p:nvSpPr>
        <p:spPr>
          <a:xfrm>
            <a:off x="684213" y="1882141"/>
            <a:ext cx="8002587" cy="4499610"/>
          </a:xfrm>
        </p:spPr>
        <p:txBody>
          <a:bodyPr/>
          <a:lstStyle/>
          <a:p>
            <a:r>
              <a:rPr lang="de-DE" dirty="0" smtClean="0">
                <a:latin typeface="Arial" pitchFamily="34" charset="0"/>
                <a:cs typeface="Arial" pitchFamily="34" charset="0"/>
              </a:rPr>
              <a:t>Rituale für den Unterricht</a:t>
            </a: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50000"/>
          <a:stretch/>
        </p:blipFill>
        <p:spPr>
          <a:xfrm>
            <a:off x="2843808" y="3241675"/>
            <a:ext cx="3704333" cy="261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xplosion 1 6"/>
          <p:cNvSpPr/>
          <p:nvPr/>
        </p:nvSpPr>
        <p:spPr>
          <a:xfrm>
            <a:off x="463868" y="2466658"/>
            <a:ext cx="2520950" cy="2332037"/>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Die Aufräum-musik</a:t>
            </a:r>
          </a:p>
        </p:txBody>
      </p:sp>
      <p:sp>
        <p:nvSpPr>
          <p:cNvPr id="8" name="Explosion 1 7"/>
          <p:cNvSpPr/>
          <p:nvPr/>
        </p:nvSpPr>
        <p:spPr>
          <a:xfrm>
            <a:off x="6372225" y="908050"/>
            <a:ext cx="2520950" cy="2333625"/>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Der goldene Brief</a:t>
            </a:r>
          </a:p>
        </p:txBody>
      </p:sp>
      <p:sp>
        <p:nvSpPr>
          <p:cNvPr id="9" name="Explosion 1 8"/>
          <p:cNvSpPr/>
          <p:nvPr/>
        </p:nvSpPr>
        <p:spPr>
          <a:xfrm>
            <a:off x="6804025" y="4780914"/>
            <a:ext cx="2093913" cy="1827213"/>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Ich – Du - Wir</a:t>
            </a:r>
          </a:p>
        </p:txBody>
      </p:sp>
      <p:sp>
        <p:nvSpPr>
          <p:cNvPr id="10" name="Explosion 1 9"/>
          <p:cNvSpPr/>
          <p:nvPr/>
        </p:nvSpPr>
        <p:spPr>
          <a:xfrm>
            <a:off x="238125" y="4522470"/>
            <a:ext cx="2606675" cy="2058987"/>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Feedback-runden</a:t>
            </a:r>
          </a:p>
        </p:txBody>
      </p:sp>
      <p:sp>
        <p:nvSpPr>
          <p:cNvPr id="16" name="Explosion 1 15"/>
          <p:cNvSpPr/>
          <p:nvPr/>
        </p:nvSpPr>
        <p:spPr>
          <a:xfrm>
            <a:off x="6675120" y="3040063"/>
            <a:ext cx="2369820" cy="1827212"/>
          </a:xfrm>
          <a:prstGeom prst="irregularSeal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de-DE" dirty="0"/>
              <a:t>Token - Systeme</a:t>
            </a:r>
          </a:p>
        </p:txBody>
      </p:sp>
    </p:spTree>
    <p:extLst>
      <p:ext uri="{BB962C8B-B14F-4D97-AF65-F5344CB8AC3E}">
        <p14:creationId xmlns:p14="http://schemas.microsoft.com/office/powerpoint/2010/main" val="2869965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b="1" dirty="0" smtClean="0">
                <a:latin typeface="Arial" pitchFamily="34" charset="0"/>
                <a:cs typeface="Arial" pitchFamily="34" charset="0"/>
              </a:rPr>
              <a:t>Weitere Infos</a:t>
            </a:r>
          </a:p>
        </p:txBody>
      </p:sp>
      <p:sp>
        <p:nvSpPr>
          <p:cNvPr id="3" name="Inhaltsplatzhalter 2"/>
          <p:cNvSpPr>
            <a:spLocks noGrp="1"/>
          </p:cNvSpPr>
          <p:nvPr>
            <p:ph idx="1"/>
          </p:nvPr>
        </p:nvSpPr>
        <p:spPr/>
        <p:txBody>
          <a:bodyPr rtlCol="0">
            <a:normAutofit/>
          </a:bodyPr>
          <a:lstStyle/>
          <a:p>
            <a:pPr fontAlgn="auto">
              <a:spcAft>
                <a:spcPts val="0"/>
              </a:spcAft>
              <a:buFont typeface="Arial" pitchFamily="34" charset="0"/>
              <a:buChar char="•"/>
              <a:defRPr/>
            </a:pPr>
            <a:r>
              <a:rPr lang="de-DE" sz="1800" dirty="0" smtClean="0">
                <a:latin typeface="Arial" pitchFamily="34" charset="0"/>
                <a:cs typeface="Arial" pitchFamily="34" charset="0"/>
              </a:rPr>
              <a:t>Download der Broschüre sowie der Praxismaterialien unter </a:t>
            </a:r>
            <a:r>
              <a:rPr lang="de-DE" sz="1800" dirty="0" smtClean="0">
                <a:latin typeface="Arial" pitchFamily="34" charset="0"/>
                <a:cs typeface="Arial" pitchFamily="34" charset="0"/>
                <a:hlinkClick r:id="rId2"/>
              </a:rPr>
              <a:t>www.ganztag.isb.bayern.de/unsere-veroeffentlichungen</a:t>
            </a:r>
            <a:endParaRPr lang="de-DE" sz="1800" dirty="0" smtClean="0">
              <a:latin typeface="Arial" pitchFamily="34" charset="0"/>
              <a:cs typeface="Arial" pitchFamily="34" charset="0"/>
            </a:endParaRPr>
          </a:p>
          <a:p>
            <a:pPr marL="0" indent="0" fontAlgn="auto">
              <a:spcAft>
                <a:spcPts val="0"/>
              </a:spcAft>
              <a:buFont typeface="Arial" pitchFamily="34" charset="0"/>
              <a:buNone/>
              <a:defRPr/>
            </a:pPr>
            <a:endParaRPr lang="de-DE" dirty="0" smtClean="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055" y="3313557"/>
            <a:ext cx="5227320" cy="320562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3685" y="809624"/>
            <a:ext cx="1774235" cy="1685925"/>
          </a:xfrm>
          <a:prstGeom prst="rect">
            <a:avLst/>
          </a:prstGeom>
        </p:spPr>
      </p:pic>
    </p:spTree>
    <p:extLst>
      <p:ext uri="{BB962C8B-B14F-4D97-AF65-F5344CB8AC3E}">
        <p14:creationId xmlns:p14="http://schemas.microsoft.com/office/powerpoint/2010/main" val="319590741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2800" b="1" dirty="0" smtClean="0">
                <a:solidFill>
                  <a:srgbClr val="339933"/>
                </a:solidFill>
                <a:effectLst>
                  <a:outerShdw blurRad="38100" dist="38100" dir="2700000" algn="tl">
                    <a:srgbClr val="000000">
                      <a:alpha val="43137"/>
                    </a:srgbClr>
                  </a:outerShdw>
                </a:effectLst>
              </a:rPr>
              <a:t>Kooperationen bei Neigungs- und Freizeitangeboten</a:t>
            </a:r>
            <a:endParaRPr lang="de-DE" sz="2800" b="1" dirty="0">
              <a:solidFill>
                <a:srgbClr val="339933"/>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p:txBody>
          <a:bodyPr/>
          <a:lstStyle/>
          <a:p>
            <a:pPr marL="0" indent="0" algn="ctr">
              <a:lnSpc>
                <a:spcPct val="115000"/>
              </a:lnSpc>
              <a:spcAft>
                <a:spcPts val="1000"/>
              </a:spcAft>
              <a:buNone/>
            </a:pPr>
            <a:r>
              <a:rPr lang="de-DE" sz="2400" dirty="0" smtClean="0">
                <a:ea typeface="Calibri"/>
                <a:cs typeface="Times New Roman"/>
              </a:rPr>
              <a:t>„Weil </a:t>
            </a:r>
            <a:r>
              <a:rPr lang="de-DE" sz="2400" dirty="0">
                <a:ea typeface="Calibri"/>
                <a:cs typeface="Times New Roman"/>
              </a:rPr>
              <a:t>die Kinder und </a:t>
            </a:r>
            <a:r>
              <a:rPr lang="de-DE" sz="2400" dirty="0" smtClean="0">
                <a:ea typeface="Calibri"/>
                <a:cs typeface="Times New Roman"/>
              </a:rPr>
              <a:t>Jugendlichen </a:t>
            </a:r>
            <a:r>
              <a:rPr lang="de-DE" sz="2400" dirty="0">
                <a:ea typeface="Calibri"/>
                <a:cs typeface="Times New Roman"/>
              </a:rPr>
              <a:t>die wichtigsten Personen in der Schule sind, müssen deren Belange bei allen noch so relevanten Intentionen der Erziehung, der Sozialisation, des Lernens oder der sinnhaften Lebensvorbereitung im Vordergrund </a:t>
            </a:r>
            <a:r>
              <a:rPr lang="de-DE" sz="2400" dirty="0" smtClean="0">
                <a:ea typeface="Calibri"/>
                <a:cs typeface="Times New Roman"/>
              </a:rPr>
              <a:t>stehen.“ </a:t>
            </a:r>
            <a:r>
              <a:rPr lang="de-DE" sz="2400" dirty="0">
                <a:ea typeface="Calibri"/>
                <a:cs typeface="Times New Roman"/>
              </a:rPr>
              <a:t>(Appel </a:t>
            </a:r>
            <a:r>
              <a:rPr lang="de-DE" sz="2400" dirty="0" smtClean="0">
                <a:ea typeface="Calibri"/>
                <a:cs typeface="Times New Roman"/>
              </a:rPr>
              <a:t>2017)</a:t>
            </a:r>
            <a:endParaRPr lang="de-DE" sz="2400" dirty="0">
              <a:ea typeface="Calibri"/>
              <a:cs typeface="Times New Roman"/>
            </a:endParaRPr>
          </a:p>
          <a:p>
            <a:endParaRPr lang="de-DE" dirty="0"/>
          </a:p>
        </p:txBody>
      </p:sp>
    </p:spTree>
    <p:extLst>
      <p:ext uri="{BB962C8B-B14F-4D97-AF65-F5344CB8AC3E}">
        <p14:creationId xmlns:p14="http://schemas.microsoft.com/office/powerpoint/2010/main" val="8578317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rgbClr val="339933"/>
                </a:solidFill>
              </a:rPr>
              <a:t>Institutionalisierte Neigungs- und Freizeitangebote</a:t>
            </a:r>
            <a:endParaRPr lang="de-DE" sz="2800" dirty="0">
              <a:solidFill>
                <a:srgbClr val="339933"/>
              </a:solidFill>
            </a:endParaRPr>
          </a:p>
        </p:txBody>
      </p:sp>
      <p:sp>
        <p:nvSpPr>
          <p:cNvPr id="3" name="Inhaltsplatzhalter 2"/>
          <p:cNvSpPr>
            <a:spLocks noGrp="1"/>
          </p:cNvSpPr>
          <p:nvPr>
            <p:ph idx="1"/>
          </p:nvPr>
        </p:nvSpPr>
        <p:spPr>
          <a:xfrm>
            <a:off x="653734" y="2575746"/>
            <a:ext cx="4223066" cy="3825875"/>
          </a:xfrm>
        </p:spPr>
        <p:txBody>
          <a:bodyPr/>
          <a:lstStyle/>
          <a:p>
            <a:r>
              <a:rPr lang="de-DE" sz="1800" dirty="0"/>
              <a:t>f</a:t>
            </a:r>
            <a:r>
              <a:rPr lang="de-DE" sz="1800" dirty="0" smtClean="0"/>
              <a:t>este tägliche, wöchentliche</a:t>
            </a:r>
          </a:p>
          <a:p>
            <a:pPr marL="0" indent="0">
              <a:buNone/>
            </a:pPr>
            <a:r>
              <a:rPr lang="de-DE" sz="1800" dirty="0" smtClean="0"/>
              <a:t>    oder epochale Angebote</a:t>
            </a:r>
          </a:p>
          <a:p>
            <a:r>
              <a:rPr lang="de-DE" sz="1800" dirty="0" smtClean="0"/>
              <a:t>Wahl nach Interesse, verbindliche Anwesenheit</a:t>
            </a:r>
          </a:p>
          <a:p>
            <a:r>
              <a:rPr lang="de-DE" sz="1800" dirty="0" smtClean="0"/>
              <a:t>Angebote müssen nicht zwangsläufig auf dem Schulgelände stattfinden</a:t>
            </a:r>
          </a:p>
          <a:p>
            <a:endParaRPr lang="de-DE" sz="2000" dirty="0"/>
          </a:p>
        </p:txBody>
      </p:sp>
      <p:pic>
        <p:nvPicPr>
          <p:cNvPr id="4098" name="Picture 2" descr="C:\Users\di36kez\Desktop\Bilder\iStock-10147542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760" y="2564223"/>
            <a:ext cx="3895827" cy="259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330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rgbClr val="339933"/>
                </a:solidFill>
              </a:rPr>
              <a:t>Angebotsbereiche</a:t>
            </a:r>
            <a:endParaRPr lang="de-DE" sz="2800" dirty="0">
              <a:solidFill>
                <a:srgbClr val="339933"/>
              </a:solidFill>
            </a:endParaRPr>
          </a:p>
        </p:txBody>
      </p:sp>
      <p:sp>
        <p:nvSpPr>
          <p:cNvPr id="3" name="Inhaltsplatzhalter 2"/>
          <p:cNvSpPr>
            <a:spLocks noGrp="1"/>
          </p:cNvSpPr>
          <p:nvPr>
            <p:ph idx="1"/>
          </p:nvPr>
        </p:nvSpPr>
        <p:spPr>
          <a:xfrm>
            <a:off x="707073" y="2555875"/>
            <a:ext cx="8002587" cy="3825875"/>
          </a:xfrm>
        </p:spPr>
        <p:txBody>
          <a:bodyPr/>
          <a:lstStyle/>
          <a:p>
            <a:r>
              <a:rPr lang="de-DE" dirty="0"/>
              <a:t>	Lernwelten des Alltags</a:t>
            </a:r>
          </a:p>
          <a:p>
            <a:r>
              <a:rPr lang="de-DE" dirty="0"/>
              <a:t>	Gesellschaft, Demokratie, Werte</a:t>
            </a:r>
          </a:p>
          <a:p>
            <a:r>
              <a:rPr lang="de-DE" dirty="0"/>
              <a:t>	Forschen und Fördern</a:t>
            </a:r>
          </a:p>
          <a:p>
            <a:r>
              <a:rPr lang="de-DE" dirty="0"/>
              <a:t>	Medienbildung</a:t>
            </a:r>
          </a:p>
          <a:p>
            <a:r>
              <a:rPr lang="de-DE" dirty="0"/>
              <a:t>	Sport, Gesundheit und Entspannung</a:t>
            </a:r>
          </a:p>
          <a:p>
            <a:endParaRPr lang="de-DE" dirty="0"/>
          </a:p>
        </p:txBody>
      </p:sp>
    </p:spTree>
    <p:extLst>
      <p:ext uri="{BB962C8B-B14F-4D97-AF65-F5344CB8AC3E}">
        <p14:creationId xmlns:p14="http://schemas.microsoft.com/office/powerpoint/2010/main" val="26380086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rgbClr val="339933"/>
                </a:solidFill>
              </a:rPr>
              <a:t>Grundlegende</a:t>
            </a:r>
            <a:br>
              <a:rPr lang="de-DE" sz="2800" dirty="0" smtClean="0">
                <a:solidFill>
                  <a:srgbClr val="339933"/>
                </a:solidFill>
              </a:rPr>
            </a:br>
            <a:r>
              <a:rPr lang="de-DE" sz="2800" dirty="0" smtClean="0">
                <a:solidFill>
                  <a:srgbClr val="339933"/>
                </a:solidFill>
              </a:rPr>
              <a:t>Anforderungen</a:t>
            </a:r>
            <a:endParaRPr lang="de-DE" sz="2800" dirty="0">
              <a:solidFill>
                <a:srgbClr val="339933"/>
              </a:solidFill>
            </a:endParaRPr>
          </a:p>
        </p:txBody>
      </p:sp>
      <p:sp>
        <p:nvSpPr>
          <p:cNvPr id="3" name="Inhaltsplatzhalter 2"/>
          <p:cNvSpPr>
            <a:spLocks noGrp="1"/>
          </p:cNvSpPr>
          <p:nvPr>
            <p:ph idx="1"/>
          </p:nvPr>
        </p:nvSpPr>
        <p:spPr>
          <a:xfrm>
            <a:off x="668973" y="2767421"/>
            <a:ext cx="8002587" cy="3825875"/>
          </a:xfrm>
        </p:spPr>
        <p:txBody>
          <a:bodyPr/>
          <a:lstStyle/>
          <a:p>
            <a:pPr>
              <a:buFont typeface="Arial" pitchFamily="34" charset="0"/>
              <a:buChar char="•"/>
            </a:pPr>
            <a:r>
              <a:rPr lang="de-DE" sz="1800" dirty="0"/>
              <a:t>Bekanntmachung des Bayerischen Staatsministeriums für Unterricht und Kultus: Offene Ganztagsangebote an Schulen für Schülerinnen und Schüler der Jahrgangsstufen 1 bis 4 vom 30. März 2020, Absatz 2.1.2 Personal, S. </a:t>
            </a:r>
            <a:r>
              <a:rPr lang="de-DE" sz="1800" dirty="0" smtClean="0"/>
              <a:t>3:</a:t>
            </a:r>
          </a:p>
          <a:p>
            <a:pPr marL="0" indent="0">
              <a:buNone/>
            </a:pPr>
            <a:r>
              <a:rPr lang="de-DE" sz="800" dirty="0" smtClean="0"/>
              <a:t>die </a:t>
            </a:r>
            <a:r>
              <a:rPr lang="de-DE" sz="800" dirty="0"/>
              <a:t>Gewähr für einen angemessenen Umgang mit den Schülerinnen und Schülern • die erforderliche Fachkompetenz • die Gewähr, für die freiheitlich- demokratische Grundordnung einzutreten • die Gewähr, die politische, weltanschauliche und religiöse Neutralität zu wahren • die sichere Beherrschung der deutschen Sprache in Wort und Schrift • keine rechtskräftige Verurteilung wegen einer Straftat nach den §§ 171, 174 bis 174c, 176 bis 180a, 181a, 182 bis 184g, 184i, 201a Abs. 3, §§ 225, 232 bis 233a, 234, 235 oder § 236 des Strafgesetzbuchs (StGB) • kein durch den Freistaat Bayern, ein anderes Land der Bundesrepublik, den Bund oder eine andere Körperschaft des öffentlichen Rechts wegen der Verletzung von dienst- oder arbeitsvertraglichen Pflichten gekündigtes Dienst- oder </a:t>
            </a:r>
            <a:r>
              <a:rPr lang="de-DE" sz="800" dirty="0" smtClean="0"/>
              <a:t>Arbeitsverhältnis</a:t>
            </a:r>
          </a:p>
          <a:p>
            <a:pPr marL="0" indent="0">
              <a:buNone/>
            </a:pPr>
            <a:endParaRPr lang="de-DE" sz="800" dirty="0"/>
          </a:p>
          <a:p>
            <a:pPr>
              <a:buFont typeface="Arial" pitchFamily="34" charset="0"/>
              <a:buChar char="•"/>
            </a:pPr>
            <a:r>
              <a:rPr lang="de-DE" sz="1800" dirty="0" smtClean="0"/>
              <a:t>der </a:t>
            </a:r>
            <a:r>
              <a:rPr lang="de-DE" sz="1800" dirty="0"/>
              <a:t>Schulleitung </a:t>
            </a:r>
            <a:r>
              <a:rPr lang="de-DE" sz="1800" dirty="0" smtClean="0"/>
              <a:t>muss ein </a:t>
            </a:r>
            <a:r>
              <a:rPr lang="de-DE" sz="1800" dirty="0"/>
              <a:t>höchstens drei Monate altes erweitertes Führungszeugnis nach §30a Abs. 1 des Bundeszentralregistergesetzes (BZRG) vorgelegt werden.</a:t>
            </a:r>
          </a:p>
        </p:txBody>
      </p:sp>
      <p:pic>
        <p:nvPicPr>
          <p:cNvPr id="3074" name="Picture 2" descr="C:\Users\di36kez\Desktop\Bilder\iStock-12226073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5439" y="838402"/>
            <a:ext cx="3599389"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8951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rgbClr val="339933"/>
                </a:solidFill>
              </a:rPr>
              <a:t>Besondere</a:t>
            </a:r>
            <a:br>
              <a:rPr lang="de-DE" sz="2800" dirty="0" smtClean="0">
                <a:solidFill>
                  <a:srgbClr val="339933"/>
                </a:solidFill>
              </a:rPr>
            </a:br>
            <a:r>
              <a:rPr lang="de-DE" sz="2800" dirty="0" smtClean="0">
                <a:solidFill>
                  <a:srgbClr val="339933"/>
                </a:solidFill>
              </a:rPr>
              <a:t>Qualifikationen</a:t>
            </a:r>
            <a:endParaRPr lang="de-DE" sz="2800" dirty="0">
              <a:solidFill>
                <a:srgbClr val="339933"/>
              </a:solidFill>
            </a:endParaRPr>
          </a:p>
        </p:txBody>
      </p:sp>
      <p:sp>
        <p:nvSpPr>
          <p:cNvPr id="3" name="Inhaltsplatzhalter 2"/>
          <p:cNvSpPr>
            <a:spLocks noGrp="1"/>
          </p:cNvSpPr>
          <p:nvPr>
            <p:ph idx="1"/>
          </p:nvPr>
        </p:nvSpPr>
        <p:spPr>
          <a:xfrm>
            <a:off x="668973" y="2799715"/>
            <a:ext cx="8002587" cy="3825875"/>
          </a:xfrm>
        </p:spPr>
        <p:txBody>
          <a:bodyPr/>
          <a:lstStyle/>
          <a:p>
            <a:r>
              <a:rPr lang="de-DE" sz="1800" dirty="0"/>
              <a:t>Bildungs- und Betreuungsangeboten im naturwissenschaftlichen und technischen </a:t>
            </a:r>
            <a:r>
              <a:rPr lang="de-DE" sz="1800" dirty="0" smtClean="0"/>
              <a:t>Bereich</a:t>
            </a:r>
          </a:p>
          <a:p>
            <a:r>
              <a:rPr lang="de-DE" sz="1800" dirty="0"/>
              <a:t>Bei Experimenten im naturwissenschaftlichen Bereichen und bei praktischen Arbeiten im Unterricht (z. B. Technik, Hauswirtschaft, Kunst etc</a:t>
            </a:r>
            <a:r>
              <a:rPr lang="de-DE" sz="1800" dirty="0" smtClean="0"/>
              <a:t>.)</a:t>
            </a:r>
          </a:p>
          <a:p>
            <a:r>
              <a:rPr lang="de-DE" sz="1800" dirty="0" smtClean="0"/>
              <a:t>Im Bereich Sport</a:t>
            </a:r>
          </a:p>
          <a:p>
            <a:pPr marL="0" indent="0">
              <a:buNone/>
            </a:pPr>
            <a:endParaRPr lang="de-DE" sz="2000" dirty="0"/>
          </a:p>
          <a:p>
            <a:pPr marL="0" indent="0">
              <a:buNone/>
            </a:pPr>
            <a:r>
              <a:rPr lang="de-DE" sz="1400" dirty="0"/>
              <a:t>(Bekanntmachung des Bayerischen Staatsministeriums für Unterricht und Kultus: Offene Ganztagsangebote an Schulen für Schülerinnen und Schüler der Jahrgangsstufen 1 bis 4 vom 30. März 2020, Absatz 2.1.4.3, S. </a:t>
            </a:r>
            <a:r>
              <a:rPr lang="de-DE" sz="1400" dirty="0" smtClean="0"/>
              <a:t>7)</a:t>
            </a:r>
            <a:endParaRPr lang="de-DE" sz="1400" dirty="0"/>
          </a:p>
        </p:txBody>
      </p:sp>
      <p:pic>
        <p:nvPicPr>
          <p:cNvPr id="2050" name="Picture 2" descr="C:\Users\di36kez\Desktop\Bilder\iStock-12226073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4491" y="837883"/>
            <a:ext cx="3599388"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0697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i36kez\Desktop\Bilder\Kooperation_7Schrit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68" y="0"/>
            <a:ext cx="9850748" cy="699516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838200" y="1093857"/>
            <a:ext cx="7223760" cy="1384995"/>
          </a:xfrm>
          <a:prstGeom prst="rect">
            <a:avLst/>
          </a:prstGeom>
        </p:spPr>
        <p:txBody>
          <a:bodyPr wrap="square">
            <a:spAutoFit/>
          </a:bodyPr>
          <a:lstStyle/>
          <a:p>
            <a:r>
              <a:rPr lang="de-DE" sz="2800" b="1" dirty="0" err="1" smtClean="0">
                <a:effectLst>
                  <a:outerShdw blurRad="38100" dist="38100" dir="2700000" algn="tl">
                    <a:srgbClr val="000000">
                      <a:alpha val="43137"/>
                    </a:srgbClr>
                  </a:outerShdw>
                </a:effectLst>
              </a:rPr>
              <a:t>Gelingensfaktoren</a:t>
            </a:r>
            <a:endParaRPr lang="de-DE" sz="2800" b="1" dirty="0" smtClean="0">
              <a:effectLst>
                <a:outerShdw blurRad="38100" dist="38100" dir="2700000" algn="tl">
                  <a:srgbClr val="000000">
                    <a:alpha val="43137"/>
                  </a:srgbClr>
                </a:outerShdw>
              </a:effectLst>
            </a:endParaRPr>
          </a:p>
          <a:p>
            <a:r>
              <a:rPr lang="de-DE" sz="2800" b="1" dirty="0">
                <a:effectLst>
                  <a:outerShdw blurRad="38100" dist="38100" dir="2700000" algn="tl">
                    <a:srgbClr val="000000">
                      <a:alpha val="43137"/>
                    </a:srgbClr>
                  </a:outerShdw>
                </a:effectLst>
              </a:rPr>
              <a:t>l</a:t>
            </a:r>
            <a:r>
              <a:rPr lang="de-DE" sz="2800" b="1" dirty="0" smtClean="0">
                <a:effectLst>
                  <a:outerShdw blurRad="38100" dist="38100" dir="2700000" algn="tl">
                    <a:srgbClr val="000000">
                      <a:alpha val="43137"/>
                    </a:srgbClr>
                  </a:outerShdw>
                </a:effectLst>
              </a:rPr>
              <a:t>angfristiger</a:t>
            </a:r>
          </a:p>
          <a:p>
            <a:r>
              <a:rPr lang="de-DE" sz="2800" b="1" dirty="0" smtClean="0">
                <a:effectLst>
                  <a:outerShdw blurRad="38100" dist="38100" dir="2700000" algn="tl">
                    <a:srgbClr val="000000">
                      <a:alpha val="43137"/>
                    </a:srgbClr>
                  </a:outerShdw>
                </a:effectLst>
              </a:rPr>
              <a:t>Zusammenarbeit </a:t>
            </a:r>
            <a:endParaRPr lang="de-DE" sz="2800" b="1" dirty="0">
              <a:effectLst>
                <a:outerShdw blurRad="38100" dist="38100" dir="2700000" algn="tl">
                  <a:srgbClr val="000000">
                    <a:alpha val="43137"/>
                  </a:srgbClr>
                </a:outerShdw>
              </a:effectLst>
            </a:endParaRPr>
          </a:p>
        </p:txBody>
      </p:sp>
      <p:sp>
        <p:nvSpPr>
          <p:cNvPr id="5" name="Textfeld 4"/>
          <p:cNvSpPr txBox="1"/>
          <p:nvPr/>
        </p:nvSpPr>
        <p:spPr>
          <a:xfrm>
            <a:off x="906780" y="2677627"/>
            <a:ext cx="5334000" cy="954107"/>
          </a:xfrm>
          <a:prstGeom prst="rect">
            <a:avLst/>
          </a:prstGeom>
          <a:noFill/>
        </p:spPr>
        <p:txBody>
          <a:bodyPr wrap="square" rtlCol="0">
            <a:spAutoFit/>
          </a:bodyPr>
          <a:lstStyle/>
          <a:p>
            <a:r>
              <a:rPr lang="de-DE" sz="1400" b="1" i="1" dirty="0" smtClean="0"/>
              <a:t>Welche </a:t>
            </a:r>
            <a:r>
              <a:rPr lang="de-DE" sz="1400" b="1" i="1" dirty="0" err="1" smtClean="0"/>
              <a:t>Gelingensfaktoren</a:t>
            </a:r>
            <a:r>
              <a:rPr lang="de-DE" sz="1400" b="1" i="1" dirty="0" smtClean="0"/>
              <a:t> würden Sie </a:t>
            </a:r>
          </a:p>
          <a:p>
            <a:r>
              <a:rPr lang="de-DE" sz="1400" b="1" i="1" dirty="0"/>
              <a:t>b</a:t>
            </a:r>
            <a:r>
              <a:rPr lang="de-DE" sz="1400" b="1" i="1" dirty="0" smtClean="0"/>
              <a:t>enennen?</a:t>
            </a:r>
          </a:p>
          <a:p>
            <a:r>
              <a:rPr lang="de-DE" sz="1400" b="1" i="1" dirty="0" smtClean="0"/>
              <a:t>Bitte schreiben Sie diese in den Chat.</a:t>
            </a:r>
          </a:p>
          <a:p>
            <a:endParaRPr lang="de-DE" sz="1400" b="1" i="1" dirty="0" smtClean="0"/>
          </a:p>
        </p:txBody>
      </p:sp>
    </p:spTree>
    <p:extLst>
      <p:ext uri="{BB962C8B-B14F-4D97-AF65-F5344CB8AC3E}">
        <p14:creationId xmlns:p14="http://schemas.microsoft.com/office/powerpoint/2010/main" val="1040995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10254" y="1463040"/>
            <a:ext cx="8205146" cy="4868547"/>
          </a:xfrm>
          <a:prstGeom prst="rect">
            <a:avLst/>
          </a:prstGeom>
          <a:noFill/>
          <a:ln w="2857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10254" y="843885"/>
            <a:ext cx="4303706" cy="400110"/>
          </a:xfrm>
          <a:prstGeom prst="rect">
            <a:avLst/>
          </a:prstGeom>
          <a:noFill/>
        </p:spPr>
        <p:txBody>
          <a:bodyPr wrap="square" rtlCol="0">
            <a:spAutoFit/>
          </a:bodyPr>
          <a:lstStyle/>
          <a:p>
            <a:r>
              <a:rPr lang="de-DE" b="1" dirty="0" smtClean="0">
                <a:solidFill>
                  <a:srgbClr val="FF9900"/>
                </a:solidFill>
              </a:rPr>
              <a:t>Spinnweb-Analyse „Kooperation“</a:t>
            </a:r>
            <a:endParaRPr lang="de-DE" b="1" dirty="0">
              <a:solidFill>
                <a:srgbClr val="FF9900"/>
              </a:solidFill>
            </a:endParaRPr>
          </a:p>
        </p:txBody>
      </p:sp>
    </p:spTree>
    <p:extLst>
      <p:ext uri="{BB962C8B-B14F-4D97-AF65-F5344CB8AC3E}">
        <p14:creationId xmlns:p14="http://schemas.microsoft.com/office/powerpoint/2010/main" val="21460946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67842" y="1729740"/>
            <a:ext cx="8180858" cy="4854136"/>
          </a:xfrm>
          <a:prstGeom prst="rect">
            <a:avLst/>
          </a:prstGeom>
          <a:noFill/>
          <a:ln w="2857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10254" y="937260"/>
            <a:ext cx="4303706" cy="400110"/>
          </a:xfrm>
          <a:prstGeom prst="rect">
            <a:avLst/>
          </a:prstGeom>
          <a:noFill/>
        </p:spPr>
        <p:txBody>
          <a:bodyPr wrap="square" rtlCol="0">
            <a:spAutoFit/>
          </a:bodyPr>
          <a:lstStyle/>
          <a:p>
            <a:r>
              <a:rPr lang="de-DE" b="1" dirty="0" smtClean="0"/>
              <a:t>Spinnweb-Analyse „Kooperation“</a:t>
            </a:r>
            <a:endParaRPr lang="de-DE" b="1" dirty="0"/>
          </a:p>
        </p:txBody>
      </p:sp>
      <p:sp>
        <p:nvSpPr>
          <p:cNvPr id="3" name="Textfeld 2"/>
          <p:cNvSpPr txBox="1"/>
          <p:nvPr/>
        </p:nvSpPr>
        <p:spPr>
          <a:xfrm>
            <a:off x="5615940" y="1020068"/>
            <a:ext cx="3398520" cy="892552"/>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28575">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de-DE" sz="1400" dirty="0" smtClean="0"/>
              <a:t>Bitte schätzen </a:t>
            </a:r>
            <a:r>
              <a:rPr lang="de-DE" sz="1400" dirty="0"/>
              <a:t>Sie die Kooperation an Ihrer Schule anhand der Indikatoren </a:t>
            </a:r>
            <a:r>
              <a:rPr lang="de-DE" sz="1400" dirty="0" smtClean="0"/>
              <a:t>ein. </a:t>
            </a:r>
          </a:p>
          <a:p>
            <a:r>
              <a:rPr lang="de-DE" sz="1200" dirty="0" smtClean="0"/>
              <a:t>(</a:t>
            </a:r>
            <a:r>
              <a:rPr lang="de-DE" sz="1200" dirty="0"/>
              <a:t>0 = am </a:t>
            </a:r>
            <a:r>
              <a:rPr lang="de-DE" sz="1200" dirty="0" smtClean="0"/>
              <a:t>geringsten </a:t>
            </a:r>
            <a:r>
              <a:rPr lang="de-DE" sz="1200" dirty="0"/>
              <a:t>ausgeprägt, </a:t>
            </a:r>
            <a:endParaRPr lang="de-DE" sz="1200" dirty="0" smtClean="0"/>
          </a:p>
          <a:p>
            <a:r>
              <a:rPr lang="de-DE" sz="1200" dirty="0" smtClean="0"/>
              <a:t>10 </a:t>
            </a:r>
            <a:r>
              <a:rPr lang="de-DE" sz="1200" dirty="0"/>
              <a:t>= sehr stark ausgeprägt</a:t>
            </a:r>
          </a:p>
        </p:txBody>
      </p:sp>
    </p:spTree>
    <p:extLst>
      <p:ext uri="{BB962C8B-B14F-4D97-AF65-F5344CB8AC3E}">
        <p14:creationId xmlns:p14="http://schemas.microsoft.com/office/powerpoint/2010/main" val="266952109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26" y="0"/>
            <a:ext cx="9182126" cy="683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3451860" y="2909415"/>
            <a:ext cx="2225040" cy="1015663"/>
          </a:xfrm>
          <a:prstGeom prst="rect">
            <a:avLst/>
          </a:prstGeom>
        </p:spPr>
        <p:txBody>
          <a:bodyPr wrap="square">
            <a:spAutoFit/>
          </a:bodyPr>
          <a:lstStyle/>
          <a:p>
            <a:r>
              <a:rPr lang="de-DE" b="1" dirty="0">
                <a:solidFill>
                  <a:srgbClr val="FF9900"/>
                </a:solidFill>
                <a:effectLst>
                  <a:outerShdw blurRad="38100" dist="38100" dir="2700000" algn="tl">
                    <a:srgbClr val="000000">
                      <a:alpha val="43137"/>
                    </a:srgbClr>
                  </a:outerShdw>
                </a:effectLst>
              </a:rPr>
              <a:t>Austausch </a:t>
            </a:r>
            <a:r>
              <a:rPr lang="de-DE" b="1" dirty="0" smtClean="0">
                <a:solidFill>
                  <a:srgbClr val="FF9900"/>
                </a:solidFill>
                <a:effectLst>
                  <a:outerShdw blurRad="38100" dist="38100" dir="2700000" algn="tl">
                    <a:srgbClr val="000000">
                      <a:alpha val="43137"/>
                    </a:srgbClr>
                  </a:outerShdw>
                </a:effectLst>
              </a:rPr>
              <a:t>fest</a:t>
            </a:r>
          </a:p>
          <a:p>
            <a:r>
              <a:rPr lang="de-DE" b="1" dirty="0" smtClean="0">
                <a:solidFill>
                  <a:srgbClr val="FF9900"/>
                </a:solidFill>
                <a:effectLst>
                  <a:outerShdw blurRad="38100" dist="38100" dir="2700000" algn="tl">
                    <a:srgbClr val="000000">
                      <a:alpha val="43137"/>
                    </a:srgbClr>
                  </a:outerShdw>
                </a:effectLst>
              </a:rPr>
              <a:t> </a:t>
            </a:r>
            <a:r>
              <a:rPr lang="de-DE" b="1" dirty="0">
                <a:solidFill>
                  <a:srgbClr val="FF9900"/>
                </a:solidFill>
                <a:effectLst>
                  <a:outerShdw blurRad="38100" dist="38100" dir="2700000" algn="tl">
                    <a:srgbClr val="000000">
                      <a:alpha val="43137"/>
                    </a:srgbClr>
                  </a:outerShdw>
                </a:effectLst>
              </a:rPr>
              <a:t>einplanen und </a:t>
            </a:r>
            <a:endParaRPr lang="de-DE" b="1" dirty="0" smtClean="0">
              <a:solidFill>
                <a:srgbClr val="FF9900"/>
              </a:solidFill>
              <a:effectLst>
                <a:outerShdw blurRad="38100" dist="38100" dir="2700000" algn="tl">
                  <a:srgbClr val="000000">
                    <a:alpha val="43137"/>
                  </a:srgbClr>
                </a:outerShdw>
              </a:effectLst>
            </a:endParaRPr>
          </a:p>
          <a:p>
            <a:r>
              <a:rPr lang="de-DE" b="1" dirty="0" smtClean="0">
                <a:solidFill>
                  <a:srgbClr val="FF9900"/>
                </a:solidFill>
                <a:effectLst>
                  <a:outerShdw blurRad="38100" dist="38100" dir="2700000" algn="tl">
                    <a:srgbClr val="000000">
                      <a:alpha val="43137"/>
                    </a:srgbClr>
                  </a:outerShdw>
                </a:effectLst>
              </a:rPr>
              <a:t>implementieren</a:t>
            </a:r>
            <a:endParaRPr lang="de-DE" b="1" dirty="0">
              <a:solidFill>
                <a:srgbClr val="FF99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80895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648201" y="3931257"/>
            <a:ext cx="3300566" cy="1938992"/>
          </a:xfrm>
          <a:prstGeom prst="rect">
            <a:avLst/>
          </a:prstGeom>
          <a:solidFill>
            <a:schemeClr val="bg1">
              <a:lumMod val="85000"/>
            </a:schemeClr>
          </a:solidFill>
        </p:spPr>
        <p:txBody>
          <a:bodyPr wrap="square" rtlCol="0">
            <a:spAutoFit/>
          </a:bodyPr>
          <a:lstStyle/>
          <a:p>
            <a:pPr>
              <a:spcBef>
                <a:spcPts val="600"/>
              </a:spcBef>
            </a:pPr>
            <a:r>
              <a:rPr lang="de-DE" b="1" dirty="0" smtClean="0">
                <a:solidFill>
                  <a:srgbClr val="FF9900"/>
                </a:solidFill>
              </a:rPr>
              <a:t>Zentrale </a:t>
            </a:r>
            <a:r>
              <a:rPr lang="de-DE" b="1" dirty="0">
                <a:solidFill>
                  <a:srgbClr val="FF9900"/>
                </a:solidFill>
              </a:rPr>
              <a:t>Fragestellungen</a:t>
            </a:r>
            <a:r>
              <a:rPr lang="de-DE" b="1" dirty="0" smtClean="0">
                <a:solidFill>
                  <a:srgbClr val="FF9900"/>
                </a:solidFill>
              </a:rPr>
              <a:t>:</a:t>
            </a:r>
          </a:p>
          <a:p>
            <a:pPr>
              <a:spcBef>
                <a:spcPts val="600"/>
              </a:spcBef>
            </a:pPr>
            <a:endParaRPr lang="de-DE" b="1" dirty="0" smtClean="0">
              <a:solidFill>
                <a:srgbClr val="FF9900"/>
              </a:solidFill>
            </a:endParaRPr>
          </a:p>
          <a:p>
            <a:pPr>
              <a:spcBef>
                <a:spcPts val="600"/>
              </a:spcBef>
            </a:pPr>
            <a:r>
              <a:rPr lang="de-DE" b="1" dirty="0" smtClean="0">
                <a:solidFill>
                  <a:srgbClr val="FF9900"/>
                </a:solidFill>
              </a:rPr>
              <a:t>Wer </a:t>
            </a:r>
            <a:r>
              <a:rPr lang="de-DE" b="1" dirty="0">
                <a:solidFill>
                  <a:srgbClr val="FF9900"/>
                </a:solidFill>
              </a:rPr>
              <a:t>spricht mit wem</a:t>
            </a:r>
            <a:r>
              <a:rPr lang="de-DE" b="1" dirty="0" smtClean="0">
                <a:solidFill>
                  <a:srgbClr val="FF9900"/>
                </a:solidFill>
              </a:rPr>
              <a:t>?</a:t>
            </a:r>
          </a:p>
          <a:p>
            <a:pPr>
              <a:spcBef>
                <a:spcPts val="600"/>
              </a:spcBef>
            </a:pPr>
            <a:r>
              <a:rPr lang="de-DE" b="1" dirty="0" smtClean="0">
                <a:solidFill>
                  <a:srgbClr val="FF9900"/>
                </a:solidFill>
              </a:rPr>
              <a:t>Wann? Wie? Worüber?</a:t>
            </a:r>
          </a:p>
          <a:p>
            <a:pPr>
              <a:spcBef>
                <a:spcPts val="600"/>
              </a:spcBef>
            </a:pPr>
            <a:endParaRPr lang="de-DE" b="1" dirty="0">
              <a:solidFill>
                <a:srgbClr val="FF9900"/>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1" y="1166321"/>
            <a:ext cx="3300566" cy="251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937260" y="1190722"/>
            <a:ext cx="3528060" cy="1508105"/>
          </a:xfrm>
          <a:prstGeom prst="rect">
            <a:avLst/>
          </a:prstGeom>
          <a:solidFill>
            <a:schemeClr val="bg1"/>
          </a:solidFill>
        </p:spPr>
        <p:txBody>
          <a:bodyPr wrap="square">
            <a:spAutoFit/>
          </a:bodyPr>
          <a:lstStyle/>
          <a:p>
            <a:endParaRPr lang="de-DE" b="1" dirty="0" smtClean="0"/>
          </a:p>
          <a:p>
            <a:r>
              <a:rPr lang="de-DE" b="1" dirty="0" smtClean="0"/>
              <a:t>„</a:t>
            </a:r>
            <a:r>
              <a:rPr lang="de-DE" b="1" dirty="0"/>
              <a:t>Zeit, die wir uns </a:t>
            </a:r>
            <a:r>
              <a:rPr lang="de-DE" b="1" dirty="0" smtClean="0"/>
              <a:t>nehmen,</a:t>
            </a:r>
          </a:p>
          <a:p>
            <a:r>
              <a:rPr lang="de-DE" b="1" dirty="0" smtClean="0"/>
              <a:t>ist </a:t>
            </a:r>
            <a:r>
              <a:rPr lang="de-DE" b="1" dirty="0"/>
              <a:t>Zeit die uns etwas gibt</a:t>
            </a:r>
            <a:r>
              <a:rPr lang="de-DE" b="1" dirty="0" smtClean="0"/>
              <a:t>.“</a:t>
            </a:r>
          </a:p>
          <a:p>
            <a:endParaRPr lang="de-DE" sz="1600" dirty="0"/>
          </a:p>
          <a:p>
            <a:r>
              <a:rPr lang="de-DE" sz="1600" dirty="0" smtClean="0"/>
              <a:t>Ernst </a:t>
            </a:r>
            <a:r>
              <a:rPr lang="de-DE" sz="1600" dirty="0" err="1"/>
              <a:t>Ferstl</a:t>
            </a:r>
            <a:endParaRPr lang="de-DE" sz="1600" dirty="0"/>
          </a:p>
        </p:txBody>
      </p:sp>
    </p:spTree>
    <p:extLst>
      <p:ext uri="{BB962C8B-B14F-4D97-AF65-F5344CB8AC3E}">
        <p14:creationId xmlns:p14="http://schemas.microsoft.com/office/powerpoint/2010/main" val="425388641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10540" y="1074688"/>
            <a:ext cx="8305800" cy="4324261"/>
          </a:xfrm>
          <a:prstGeom prst="rect">
            <a:avLst/>
          </a:prstGeom>
          <a:solidFill>
            <a:schemeClr val="bg1"/>
          </a:solidFill>
        </p:spPr>
        <p:txBody>
          <a:bodyPr wrap="square">
            <a:spAutoFit/>
          </a:bodyPr>
          <a:lstStyle/>
          <a:p>
            <a:r>
              <a:rPr lang="de-DE" b="1" dirty="0" smtClean="0">
                <a:solidFill>
                  <a:srgbClr val="FF9900"/>
                </a:solidFill>
              </a:rPr>
              <a:t>Wer spricht mit wem?</a:t>
            </a:r>
          </a:p>
          <a:p>
            <a:endParaRPr lang="de-DE" b="1" dirty="0" smtClean="0"/>
          </a:p>
          <a:p>
            <a:pPr marL="342900" indent="-342900">
              <a:spcBef>
                <a:spcPts val="600"/>
              </a:spcBef>
              <a:buFont typeface="Wingdings" pitchFamily="2" charset="2"/>
              <a:buChar char="§"/>
            </a:pPr>
            <a:r>
              <a:rPr lang="de-DE" sz="1800" b="1" dirty="0" smtClean="0"/>
              <a:t>Oberste </a:t>
            </a:r>
            <a:r>
              <a:rPr lang="de-DE" sz="1800" b="1" dirty="0"/>
              <a:t>Leitungsebene: </a:t>
            </a:r>
            <a:r>
              <a:rPr lang="de-DE" sz="1800" dirty="0"/>
              <a:t>Schulleitung und Kooperationspartner bzw. Ganztagskoordinator </a:t>
            </a:r>
            <a:r>
              <a:rPr lang="de-DE" sz="1800" dirty="0" smtClean="0"/>
              <a:t>OGTS</a:t>
            </a:r>
          </a:p>
          <a:p>
            <a:pPr marL="342900" indent="-342900">
              <a:spcBef>
                <a:spcPts val="600"/>
              </a:spcBef>
              <a:buFont typeface="Wingdings" pitchFamily="2" charset="2"/>
              <a:buChar char="§"/>
            </a:pPr>
            <a:r>
              <a:rPr lang="de-DE" sz="1800" b="1" dirty="0" smtClean="0"/>
              <a:t>Mittlere </a:t>
            </a:r>
            <a:r>
              <a:rPr lang="de-DE" sz="1800" b="1" dirty="0"/>
              <a:t>Leitungsebene</a:t>
            </a:r>
            <a:r>
              <a:rPr lang="de-DE" sz="1800" dirty="0"/>
              <a:t>: Schulischer Ansprechpartner für das Ganztagsangebot und Ganztagskoordinator OGTS bzw. Leitung des Ganztagsangebots (Sozialpädagoge etc</a:t>
            </a:r>
            <a:r>
              <a:rPr lang="de-DE" sz="1800" dirty="0" smtClean="0"/>
              <a:t>.)</a:t>
            </a:r>
          </a:p>
          <a:p>
            <a:pPr marL="342900" indent="-342900">
              <a:spcBef>
                <a:spcPts val="600"/>
              </a:spcBef>
              <a:buFont typeface="Wingdings" pitchFamily="2" charset="2"/>
              <a:buChar char="§"/>
            </a:pPr>
            <a:r>
              <a:rPr lang="de-DE" sz="1800" b="1" dirty="0" err="1" smtClean="0"/>
              <a:t>Klassleiterin</a:t>
            </a:r>
            <a:r>
              <a:rPr lang="de-DE" sz="1800" b="1" dirty="0" smtClean="0"/>
              <a:t> </a:t>
            </a:r>
            <a:r>
              <a:rPr lang="de-DE" sz="1800" b="1" dirty="0"/>
              <a:t>bzw. </a:t>
            </a:r>
            <a:r>
              <a:rPr lang="de-DE" sz="1800" b="1" dirty="0" err="1"/>
              <a:t>Klassleiter</a:t>
            </a:r>
            <a:r>
              <a:rPr lang="de-DE" sz="1800" b="1" dirty="0"/>
              <a:t> GGT und externes Personal </a:t>
            </a:r>
            <a:endParaRPr lang="de-DE" sz="1800" b="1" dirty="0" smtClean="0"/>
          </a:p>
          <a:p>
            <a:pPr marL="342900" indent="-342900">
              <a:spcBef>
                <a:spcPts val="600"/>
              </a:spcBef>
              <a:buFont typeface="Wingdings" pitchFamily="2" charset="2"/>
              <a:buChar char="§"/>
            </a:pPr>
            <a:r>
              <a:rPr lang="de-DE" sz="1800" b="1" dirty="0" err="1" smtClean="0"/>
              <a:t>Klassleiterin</a:t>
            </a:r>
            <a:r>
              <a:rPr lang="de-DE" sz="1800" b="1" dirty="0" smtClean="0"/>
              <a:t> </a:t>
            </a:r>
            <a:r>
              <a:rPr lang="de-DE" sz="1800" b="1" dirty="0"/>
              <a:t>bzw. </a:t>
            </a:r>
            <a:r>
              <a:rPr lang="de-DE" sz="1800" b="1" dirty="0" err="1"/>
              <a:t>Klassleiter</a:t>
            </a:r>
            <a:r>
              <a:rPr lang="de-DE" sz="1800" b="1" dirty="0"/>
              <a:t> </a:t>
            </a:r>
            <a:r>
              <a:rPr lang="de-DE" sz="1800" dirty="0"/>
              <a:t>von Klassen, deren Schülerinnen und Schüler in der OGTS sind, und </a:t>
            </a:r>
            <a:r>
              <a:rPr lang="de-DE" sz="1800" b="1" dirty="0"/>
              <a:t>externem Personal in der </a:t>
            </a:r>
            <a:r>
              <a:rPr lang="de-DE" sz="1800" b="1" dirty="0" smtClean="0"/>
              <a:t>OGTS</a:t>
            </a:r>
          </a:p>
          <a:p>
            <a:pPr marL="342900" indent="-342900">
              <a:spcBef>
                <a:spcPts val="600"/>
              </a:spcBef>
              <a:buFont typeface="Wingdings" pitchFamily="2" charset="2"/>
              <a:buChar char="§"/>
            </a:pPr>
            <a:r>
              <a:rPr lang="de-DE" sz="1800" b="1" dirty="0" smtClean="0"/>
              <a:t>Schulleitung </a:t>
            </a:r>
            <a:r>
              <a:rPr lang="de-DE" sz="1800" b="1" dirty="0"/>
              <a:t>bzw. </a:t>
            </a:r>
            <a:r>
              <a:rPr lang="de-DE" sz="1800" b="1" dirty="0" smtClean="0"/>
              <a:t>schulischer Ansprechpartner </a:t>
            </a:r>
            <a:r>
              <a:rPr lang="de-DE" sz="1800" b="1" dirty="0"/>
              <a:t>mit </a:t>
            </a:r>
            <a:r>
              <a:rPr lang="de-DE" sz="1800" b="1" dirty="0" smtClean="0"/>
              <a:t>Lehrerkollegium</a:t>
            </a:r>
          </a:p>
          <a:p>
            <a:pPr marL="342900" indent="-342900">
              <a:spcBef>
                <a:spcPts val="600"/>
              </a:spcBef>
              <a:buFont typeface="Wingdings" pitchFamily="2" charset="2"/>
              <a:buChar char="§"/>
            </a:pPr>
            <a:r>
              <a:rPr lang="de-DE" sz="1800" b="1" dirty="0" smtClean="0"/>
              <a:t>Kooperationspartner </a:t>
            </a:r>
            <a:r>
              <a:rPr lang="de-DE" sz="1800" b="1" dirty="0"/>
              <a:t>(Leitung) mit externem </a:t>
            </a:r>
            <a:r>
              <a:rPr lang="de-DE" sz="1800" b="1" dirty="0" smtClean="0"/>
              <a:t>Personal</a:t>
            </a:r>
          </a:p>
          <a:p>
            <a:pPr>
              <a:spcBef>
                <a:spcPts val="600"/>
              </a:spcBef>
            </a:pPr>
            <a:r>
              <a:rPr lang="de-DE" b="1" dirty="0" smtClean="0"/>
              <a:t> </a:t>
            </a:r>
            <a:endParaRPr lang="de-DE" b="1" dirty="0"/>
          </a:p>
        </p:txBody>
      </p:sp>
    </p:spTree>
    <p:extLst>
      <p:ext uri="{BB962C8B-B14F-4D97-AF65-F5344CB8AC3E}">
        <p14:creationId xmlns:p14="http://schemas.microsoft.com/office/powerpoint/2010/main" val="358053227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1157</Words>
  <Application>Microsoft Office PowerPoint</Application>
  <PresentationFormat>Bildschirmpräsentation (4:3)</PresentationFormat>
  <Paragraphs>183</Paragraphs>
  <Slides>37</Slides>
  <Notes>1</Notes>
  <HiddenSlides>0</HiddenSlides>
  <MMClips>0</MMClips>
  <ScaleCrop>false</ScaleCrop>
  <HeadingPairs>
    <vt:vector size="4" baseType="variant">
      <vt:variant>
        <vt:lpstr>Design</vt:lpstr>
      </vt:variant>
      <vt:variant>
        <vt:i4>1</vt:i4>
      </vt:variant>
      <vt:variant>
        <vt:lpstr>Folientitel</vt:lpstr>
      </vt:variant>
      <vt:variant>
        <vt:i4>37</vt:i4>
      </vt:variant>
    </vt:vector>
  </HeadingPairs>
  <TitlesOfParts>
    <vt:vector size="38" baseType="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überlegen gemeinsam…</vt:lpstr>
      <vt:lpstr>Rituale in Kooperation durchführen</vt:lpstr>
      <vt:lpstr>Praxismaterial des ISB</vt:lpstr>
      <vt:lpstr>Kooperation ist besonders gefragt…</vt:lpstr>
      <vt:lpstr>Kooperation ist besonders gefragt…</vt:lpstr>
      <vt:lpstr>Kooperation ist besonders gefragt…</vt:lpstr>
      <vt:lpstr>Darüber hinaus…</vt:lpstr>
      <vt:lpstr>Darüber hinaus…</vt:lpstr>
      <vt:lpstr>Weitere Infos</vt:lpstr>
      <vt:lpstr>Kooperationen bei Neigungs- und Freizeitangeboten</vt:lpstr>
      <vt:lpstr>Institutionalisierte Neigungs- und Freizeitangebote</vt:lpstr>
      <vt:lpstr>Angebotsbereiche</vt:lpstr>
      <vt:lpstr>Grundlegende Anforderungen</vt:lpstr>
      <vt:lpstr>Besondere Qualifikationen</vt:lpstr>
    </vt:vector>
  </TitlesOfParts>
  <Company>former03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ISB</dc:creator>
  <cp:lastModifiedBy>Pistor, Stefanie</cp:lastModifiedBy>
  <cp:revision>975</cp:revision>
  <cp:lastPrinted>2020-02-27T17:09:49Z</cp:lastPrinted>
  <dcterms:created xsi:type="dcterms:W3CDTF">2004-10-13T09:24:47Z</dcterms:created>
  <dcterms:modified xsi:type="dcterms:W3CDTF">2020-12-01T14:14:03Z</dcterms:modified>
</cp:coreProperties>
</file>