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91" r:id="rId4"/>
    <p:sldId id="278" r:id="rId5"/>
    <p:sldId id="280" r:id="rId6"/>
    <p:sldId id="285" r:id="rId7"/>
    <p:sldId id="284" r:id="rId8"/>
    <p:sldId id="261" r:id="rId9"/>
    <p:sldId id="276" r:id="rId10"/>
    <p:sldId id="282" r:id="rId11"/>
    <p:sldId id="259" r:id="rId12"/>
    <p:sldId id="270" r:id="rId13"/>
    <p:sldId id="263" r:id="rId14"/>
    <p:sldId id="266" r:id="rId15"/>
    <p:sldId id="269" r:id="rId16"/>
    <p:sldId id="271" r:id="rId17"/>
    <p:sldId id="260" r:id="rId18"/>
    <p:sldId id="286" r:id="rId19"/>
    <p:sldId id="287" r:id="rId20"/>
    <p:sldId id="257" r:id="rId21"/>
    <p:sldId id="292" r:id="rId22"/>
    <p:sldId id="277" r:id="rId23"/>
    <p:sldId id="268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BDBFB-C8F9-E106-6AB3-4F800EDE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482571"/>
            <a:ext cx="8361229" cy="2404109"/>
          </a:xfrm>
        </p:spPr>
        <p:txBody>
          <a:bodyPr/>
          <a:lstStyle/>
          <a:p>
            <a:r>
              <a:rPr lang="de-DE" sz="5400" dirty="0"/>
              <a:t>Partizipation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641B4B-A907-42B9-8758-FC162A8E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Grundlagen, Lerngelegenheiten, Perspektiven</a:t>
            </a:r>
          </a:p>
        </p:txBody>
      </p:sp>
    </p:spTree>
    <p:extLst>
      <p:ext uri="{BB962C8B-B14F-4D97-AF65-F5344CB8AC3E}">
        <p14:creationId xmlns:p14="http://schemas.microsoft.com/office/powerpoint/2010/main" val="329499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CB17C-2196-031B-9F17-5EB9EEF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0037"/>
          </a:xfrm>
        </p:spPr>
        <p:txBody>
          <a:bodyPr/>
          <a:lstStyle/>
          <a:p>
            <a:r>
              <a:rPr lang="de-DE" dirty="0"/>
              <a:t>Was ist Partizipation?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8F9B2-2B4F-42C1-DABB-AB2DF997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5837"/>
            <a:ext cx="9601200" cy="4331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		</a:t>
            </a:r>
            <a:r>
              <a:rPr lang="de-DE" sz="2800" b="1" dirty="0"/>
              <a:t>Partizipation im schulischen Kontext</a:t>
            </a:r>
          </a:p>
          <a:p>
            <a:pPr>
              <a:buFontTx/>
              <a:buChar char="-"/>
            </a:pPr>
            <a:r>
              <a:rPr lang="de-DE" sz="2400" dirty="0"/>
              <a:t>Partizipation im schulischen Kontext subsummiert direkte Formen von Beteiligung, die es den Kindern und Jugendlichen ermöglichen, sich in ihre Angelegenheiten einzumischen und diese aktiv mitzugestalten</a:t>
            </a:r>
          </a:p>
          <a:p>
            <a:pPr>
              <a:buFontTx/>
              <a:buChar char="-"/>
            </a:pPr>
            <a:r>
              <a:rPr lang="de-DE" sz="2400" dirty="0"/>
              <a:t>Partizipation kann unterschiedliche Ausmaße annehmen: Mitsprache, Mitbestimmung, Mitentscheidung, Mitgestaltung, Eigenverantwortung …</a:t>
            </a:r>
          </a:p>
          <a:p>
            <a:pPr>
              <a:buFontTx/>
              <a:buChar char="-"/>
            </a:pPr>
            <a:r>
              <a:rPr lang="de-DE" sz="2400" dirty="0"/>
              <a:t>Partizipation kann kategorisiert werden (</a:t>
            </a:r>
            <a:r>
              <a:rPr lang="de-DE" sz="2400" dirty="0" err="1"/>
              <a:t>Schnurr</a:t>
            </a:r>
            <a:r>
              <a:rPr lang="de-DE" sz="2400" dirty="0"/>
              <a:t> 2001; nach Urban 2005):</a:t>
            </a:r>
          </a:p>
          <a:p>
            <a:pPr marL="0" indent="0">
              <a:buNone/>
            </a:pPr>
            <a:r>
              <a:rPr lang="de-DE" sz="2400" dirty="0"/>
              <a:t>	Punktuelle Beteiligung, Repräsentative Formen, Offene 	Versammlungsformen, Projektorientierte Verfahren der Partizipation, 	Alltägliche Formen der Partizipation, Medienorientierte Beteiligung, 	Wahlrecht</a:t>
            </a:r>
          </a:p>
          <a:p>
            <a:pPr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9035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406B7-C564-6A4F-9A12-2A518C80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6165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Handlungsformen demokratischer Partizipation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4FAF532-5E2D-31CB-D993-42E552898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759" y="1961965"/>
            <a:ext cx="5294482" cy="38359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308808-6AD2-9833-C76D-6380C9DA5402}"/>
              </a:ext>
            </a:extLst>
          </p:cNvPr>
          <p:cNvSpPr txBox="1"/>
          <p:nvPr/>
        </p:nvSpPr>
        <p:spPr>
          <a:xfrm>
            <a:off x="4888637" y="6001305"/>
            <a:ext cx="241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Eikel (2016)</a:t>
            </a:r>
          </a:p>
        </p:txBody>
      </p:sp>
    </p:spTree>
    <p:extLst>
      <p:ext uri="{BB962C8B-B14F-4D97-AF65-F5344CB8AC3E}">
        <p14:creationId xmlns:p14="http://schemas.microsoft.com/office/powerpoint/2010/main" val="363987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EBE2D-A38C-C836-0AA3-1ED88BEB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738360" cy="1069848"/>
          </a:xfrm>
        </p:spPr>
        <p:txBody>
          <a:bodyPr>
            <a:normAutofit fontScale="90000"/>
          </a:bodyPr>
          <a:lstStyle/>
          <a:p>
            <a:r>
              <a:rPr lang="de-DE" dirty="0"/>
              <a:t>Wahrnehmungsmuster von Partizipation aus Schülerperspektive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B181DD3-C659-8A2F-9CCE-98B2D8116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291246"/>
              </p:ext>
            </p:extLst>
          </p:nvPr>
        </p:nvGraphicFramePr>
        <p:xfrm>
          <a:off x="1371601" y="2029968"/>
          <a:ext cx="9738360" cy="4007658"/>
        </p:xfrm>
        <a:graphic>
          <a:graphicData uri="http://schemas.openxmlformats.org/drawingml/2006/table">
            <a:tbl>
              <a:tblPr firstRow="1" firstCol="1" bandRow="1"/>
              <a:tblGrid>
                <a:gridCol w="1864698">
                  <a:extLst>
                    <a:ext uri="{9D8B030D-6E8A-4147-A177-3AD203B41FA5}">
                      <a16:colId xmlns:a16="http://schemas.microsoft.com/office/drawing/2014/main" val="1378166550"/>
                    </a:ext>
                  </a:extLst>
                </a:gridCol>
                <a:gridCol w="1967872">
                  <a:extLst>
                    <a:ext uri="{9D8B030D-6E8A-4147-A177-3AD203B41FA5}">
                      <a16:colId xmlns:a16="http://schemas.microsoft.com/office/drawing/2014/main" val="1038632876"/>
                    </a:ext>
                  </a:extLst>
                </a:gridCol>
                <a:gridCol w="1967872">
                  <a:extLst>
                    <a:ext uri="{9D8B030D-6E8A-4147-A177-3AD203B41FA5}">
                      <a16:colId xmlns:a16="http://schemas.microsoft.com/office/drawing/2014/main" val="2221252136"/>
                    </a:ext>
                  </a:extLst>
                </a:gridCol>
                <a:gridCol w="1968959">
                  <a:extLst>
                    <a:ext uri="{9D8B030D-6E8A-4147-A177-3AD203B41FA5}">
                      <a16:colId xmlns:a16="http://schemas.microsoft.com/office/drawing/2014/main" val="1818913038"/>
                    </a:ext>
                  </a:extLst>
                </a:gridCol>
                <a:gridCol w="1968959">
                  <a:extLst>
                    <a:ext uri="{9D8B030D-6E8A-4147-A177-3AD203B41FA5}">
                      <a16:colId xmlns:a16="http://schemas.microsoft.com/office/drawing/2014/main" val="13605605"/>
                    </a:ext>
                  </a:extLst>
                </a:gridCol>
              </a:tblGrid>
              <a:tr h="20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193269"/>
                  </a:ext>
                </a:extLst>
              </a:tr>
              <a:tr h="553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Verordnete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Simulierte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Partizipation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Disziplinierende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Beteiligung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Instrumentelle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Beteiligung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Kontrollförmige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37416"/>
                  </a:ext>
                </a:extLst>
              </a:tr>
              <a:tr h="324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bei der Schülerinnen und Schüler gegen ihre eigenen Interessen zum Mitmachen bei Partizipations-angeboten gezwungen werden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welche Beteiligung verspricht, aber real nicht verwirklicht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die Selbstgestaltung nur zulässt, sofern sie konform zu den Erwartungen der Schule abläuft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die nur der Imagebildung der Schule dient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bei der Schülerinnen und Schüler als Kontrolleure bzw. Gegenkräfte gegen missliebige Mitschülerinnen und Mitschüler fungieren sollen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238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791608-4CD9-290F-BAB6-146573EC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180" y="6311946"/>
            <a:ext cx="56511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Darstellung auf der Grundlage von Helsper u. a. 2001, S. 575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B0218-E66D-79BD-5B17-80E17DAB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1260"/>
          </a:xfrm>
        </p:spPr>
        <p:txBody>
          <a:bodyPr/>
          <a:lstStyle/>
          <a:p>
            <a:r>
              <a:rPr lang="de-DE" dirty="0"/>
              <a:t>Warum ist Partizipation notwendig?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A0134-1E38-D41E-88FF-75B75EC1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060"/>
            <a:ext cx="9601200" cy="44203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 Anlehnung an Martina Kriener vom Verein „Kinder haben Rechte e.V.“</a:t>
            </a:r>
          </a:p>
          <a:p>
            <a:pPr marL="0" indent="0">
              <a:buNone/>
            </a:pPr>
            <a:r>
              <a:rPr lang="de-DE" dirty="0"/>
              <a:t>kann man hierzu drei Argumente formulieren:</a:t>
            </a:r>
          </a:p>
          <a:p>
            <a:pPr marL="0" indent="0">
              <a:buNone/>
            </a:pPr>
            <a:r>
              <a:rPr lang="de-DE" dirty="0"/>
              <a:t>	1. Partizipation ist ein Erfahrungs- und Lernprozess</a:t>
            </a:r>
          </a:p>
          <a:p>
            <a:pPr marL="0" indent="0">
              <a:buNone/>
            </a:pPr>
            <a:r>
              <a:rPr lang="de-DE" dirty="0"/>
              <a:t>	2. Beteiligung braucht </a:t>
            </a:r>
            <a:r>
              <a:rPr lang="de-DE"/>
              <a:t>„Empowerment“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3. Beteiligung als Demokratisierung</a:t>
            </a:r>
          </a:p>
          <a:p>
            <a:pPr marL="0" indent="0" algn="r">
              <a:buNone/>
            </a:pPr>
            <a:r>
              <a:rPr lang="de-DE" sz="1800" dirty="0"/>
              <a:t>(vgl. Urban 2005)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69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A76C8-6C25-EC95-186D-F550CC7A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6165"/>
          </a:xfrm>
        </p:spPr>
        <p:txBody>
          <a:bodyPr>
            <a:normAutofit fontScale="90000"/>
          </a:bodyPr>
          <a:lstStyle/>
          <a:p>
            <a:r>
              <a:rPr lang="de-DE" dirty="0"/>
              <a:t>Prinzipien demokratisch-partizipativer Schulkultur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74B72A-D3A8-4C6C-1170-D325066C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61965"/>
            <a:ext cx="9601200" cy="441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Unterscheidung zwischen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Partizipation bei der Gestaltung des Schullebens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Partizipation bei der Gestaltung der eigenen Bildungsprozesse</a:t>
            </a:r>
          </a:p>
        </p:txBody>
      </p:sp>
    </p:spTree>
    <p:extLst>
      <p:ext uri="{BB962C8B-B14F-4D97-AF65-F5344CB8AC3E}">
        <p14:creationId xmlns:p14="http://schemas.microsoft.com/office/powerpoint/2010/main" val="196654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C4E66-C662-157F-06F6-F291D063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Zum aktuellen Stand der Partizipation von Kindern und Jugendlichen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7DE47-2887-4FBA-838E-7BA7ED183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48396"/>
            <a:ext cx="9601200" cy="4199138"/>
          </a:xfrm>
        </p:spPr>
        <p:txBody>
          <a:bodyPr/>
          <a:lstStyle/>
          <a:p>
            <a:r>
              <a:rPr lang="de-DE" dirty="0"/>
              <a:t>Ergebnisse des 16. Kinder- und Jugendberichts: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- Partizipation bei der Gestaltung des Schullebens und bei Projekten vorhanden</a:t>
            </a:r>
          </a:p>
          <a:p>
            <a:pPr marL="0" indent="0">
              <a:buNone/>
            </a:pPr>
            <a:r>
              <a:rPr lang="de-DE" dirty="0"/>
              <a:t>- Partizipationsmöglichkeiten im Unterricht defizitär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3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78489-2AAC-575F-2604-358E9724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05144"/>
          </a:xfrm>
        </p:spPr>
        <p:txBody>
          <a:bodyPr>
            <a:normAutofit fontScale="90000"/>
          </a:bodyPr>
          <a:lstStyle/>
          <a:p>
            <a:r>
              <a:rPr lang="de-DE" dirty="0"/>
              <a:t>Handlungsempfehlungen auf Grundlage des 16. Kinder- und Jugendberichts (2020)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488680-DC0C-62CD-C69B-E0AAF765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0944"/>
            <a:ext cx="9601200" cy="3976456"/>
          </a:xfrm>
        </p:spPr>
        <p:txBody>
          <a:bodyPr>
            <a:normAutofit/>
          </a:bodyPr>
          <a:lstStyle/>
          <a:p>
            <a:r>
              <a:rPr lang="de-DE" dirty="0"/>
              <a:t>Zu viel Schein- und Alibi-Partizipation: Partizipationsverständnis überprüfen</a:t>
            </a:r>
          </a:p>
          <a:p>
            <a:r>
              <a:rPr lang="de-DE" dirty="0"/>
              <a:t>Kultur der Mitbestimmung als Teil der Schulkultur und der Schulentwicklung verstehen und aufgreifen</a:t>
            </a:r>
          </a:p>
          <a:p>
            <a:r>
              <a:rPr lang="de-DE" dirty="0"/>
              <a:t>Empfehlung der Errichtung schulischer Steuergruppen</a:t>
            </a:r>
          </a:p>
        </p:txBody>
      </p:sp>
    </p:spTree>
    <p:extLst>
      <p:ext uri="{BB962C8B-B14F-4D97-AF65-F5344CB8AC3E}">
        <p14:creationId xmlns:p14="http://schemas.microsoft.com/office/powerpoint/2010/main" val="139698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DBDD1-6C39-FDC6-27B6-2523C802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97845" cy="779016"/>
          </a:xfrm>
        </p:spPr>
        <p:txBody>
          <a:bodyPr>
            <a:normAutofit fontScale="90000"/>
          </a:bodyPr>
          <a:lstStyle/>
          <a:p>
            <a:r>
              <a:rPr lang="de-DE" dirty="0"/>
              <a:t>Wie kann Partizipation im Ganztag verwirklich werden?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1559751-3D9B-F20A-232A-858125FC6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083" y="1864631"/>
            <a:ext cx="5515379" cy="438872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BB893D7-BB56-6EBF-0895-F6E1F530C1EF}"/>
              </a:ext>
            </a:extLst>
          </p:cNvPr>
          <p:cNvSpPr txBox="1"/>
          <p:nvPr/>
        </p:nvSpPr>
        <p:spPr>
          <a:xfrm>
            <a:off x="4858305" y="6383044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Bendig (2016)</a:t>
            </a:r>
          </a:p>
        </p:txBody>
      </p:sp>
    </p:spTree>
    <p:extLst>
      <p:ext uri="{BB962C8B-B14F-4D97-AF65-F5344CB8AC3E}">
        <p14:creationId xmlns:p14="http://schemas.microsoft.com/office/powerpoint/2010/main" val="147600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6CACB-BD5E-1B5C-C976-E2BF75F0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2080"/>
          </a:xfrm>
        </p:spPr>
        <p:txBody>
          <a:bodyPr/>
          <a:lstStyle/>
          <a:p>
            <a:r>
              <a:rPr lang="de-DE" dirty="0"/>
              <a:t>Formen der Partizipation in der 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06E92-5E35-E811-B4C2-5D8D4380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7880"/>
            <a:ext cx="9601200" cy="4935984"/>
          </a:xfrm>
        </p:spPr>
        <p:txBody>
          <a:bodyPr>
            <a:normAutofit/>
          </a:bodyPr>
          <a:lstStyle/>
          <a:p>
            <a:r>
              <a:rPr lang="de-DE" b="1" i="1" dirty="0"/>
              <a:t>formale/repräsentative Formen:</a:t>
            </a:r>
          </a:p>
          <a:p>
            <a:pPr marL="0" indent="0">
              <a:buNone/>
            </a:pPr>
            <a:r>
              <a:rPr lang="de-DE" dirty="0"/>
              <a:t>	Formale Gremien wie Klassensprecher-/innen, Schülervertretungen, Schüler- 	und Jugendparlamente bzw. Schüler- oder Jugendräte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i="1" dirty="0"/>
              <a:t>offene/basisdemokratische Beteiligungsformen:</a:t>
            </a:r>
          </a:p>
          <a:p>
            <a:pPr marL="0" indent="0">
              <a:buNone/>
            </a:pPr>
            <a:r>
              <a:rPr lang="de-DE" dirty="0"/>
              <a:t>	Foren, Runde Tische, Versammlungen und basisdemokratische Konferenzen 	wie auch Klassenräte und Aushandlungsrunden;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i="1" dirty="0"/>
              <a:t>projektorientierte Formen:</a:t>
            </a:r>
          </a:p>
          <a:p>
            <a:pPr marL="0" indent="0">
              <a:buNone/>
            </a:pPr>
            <a:r>
              <a:rPr lang="de-DE" dirty="0"/>
              <a:t>	Zeitlich begrenzte, ergebnisorientierte und auf bestimmte Themen fokussierte 	Arbeitsformen wie z.B. Zukunftswerkstätten, Beteiligungs- und Planungszirkel 	oder in einer institutionalisierten Form auch entsprechend projektorientiert 	arbeitende Arbeitsgruppen, Schülerinitiativen oder auch Schülerfirmen.</a:t>
            </a:r>
          </a:p>
          <a:p>
            <a:pPr marL="0" indent="0" algn="r">
              <a:buNone/>
            </a:pPr>
            <a:r>
              <a:rPr lang="de-DE" dirty="0"/>
              <a:t>Eikel (2016, 171)</a:t>
            </a:r>
          </a:p>
        </p:txBody>
      </p:sp>
    </p:spTree>
    <p:extLst>
      <p:ext uri="{BB962C8B-B14F-4D97-AF65-F5344CB8AC3E}">
        <p14:creationId xmlns:p14="http://schemas.microsoft.com/office/powerpoint/2010/main" val="18074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ED430-634A-09CB-F079-A353130E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404"/>
          </a:xfrm>
        </p:spPr>
        <p:txBody>
          <a:bodyPr/>
          <a:lstStyle/>
          <a:p>
            <a:r>
              <a:rPr lang="de-DE" dirty="0"/>
              <a:t>Formen der Partizipation in der 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5A6A7-BD81-C271-D669-9F814C7E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9204"/>
            <a:ext cx="9601200" cy="4358196"/>
          </a:xfrm>
        </p:spPr>
        <p:txBody>
          <a:bodyPr/>
          <a:lstStyle/>
          <a:p>
            <a:r>
              <a:rPr lang="de-DE" dirty="0"/>
              <a:t>“problem-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participative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“</a:t>
            </a:r>
          </a:p>
          <a:p>
            <a:pPr marL="0" indent="0">
              <a:buNone/>
            </a:pPr>
            <a:r>
              <a:rPr lang="de-DE" dirty="0"/>
              <a:t>	Beteiligung in Form von Streitschlichtung, Konfliktlotsen, Mediation, aber auch 	Hausaufgabenhilfen und </a:t>
            </a:r>
            <a:r>
              <a:rPr lang="de-DE" dirty="0" err="1"/>
              <a:t>Mentorensysteme</a:t>
            </a:r>
            <a:r>
              <a:rPr lang="de-DE" dirty="0"/>
              <a:t>, etc.</a:t>
            </a:r>
          </a:p>
          <a:p>
            <a:r>
              <a:rPr lang="de-DE" dirty="0"/>
              <a:t>„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games</a:t>
            </a:r>
            <a:r>
              <a:rPr lang="de-DE" dirty="0"/>
              <a:t> on </a:t>
            </a:r>
            <a:r>
              <a:rPr lang="de-DE" dirty="0" err="1"/>
              <a:t>participation</a:t>
            </a:r>
            <a:r>
              <a:rPr lang="de-DE" dirty="0"/>
              <a:t>“:</a:t>
            </a:r>
          </a:p>
          <a:p>
            <a:pPr marL="0" indent="0">
              <a:buNone/>
            </a:pPr>
            <a:r>
              <a:rPr lang="de-DE" dirty="0"/>
              <a:t>	Rollenspiele und Simulationen, bei denen auf spielerische Weise politische 	Rollen und demokratische Kommunikationsformen auch unter Einsatz 	von Medien eingeübt werden sollen.</a:t>
            </a:r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Duerr (2004)</a:t>
            </a:r>
          </a:p>
        </p:txBody>
      </p:sp>
    </p:spTree>
    <p:extLst>
      <p:ext uri="{BB962C8B-B14F-4D97-AF65-F5344CB8AC3E}">
        <p14:creationId xmlns:p14="http://schemas.microsoft.com/office/powerpoint/2010/main" val="104979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BCC8F6-B5B6-86DC-E87C-85E6DCBB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56" y="160664"/>
            <a:ext cx="3590855" cy="25239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16E0DC-13DE-BC07-D4EF-A38A8C9A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20" y="160664"/>
            <a:ext cx="3487214" cy="23715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7270DF-032A-35FB-69E4-9BE91058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" y="3127159"/>
            <a:ext cx="4176122" cy="23349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E451CB-B893-B166-A0BF-0C102397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612" y="3127159"/>
            <a:ext cx="3298222" cy="34994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41DA11-CBA9-2BF0-6F19-8D0300B8B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487" y="6333933"/>
            <a:ext cx="2505673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8D37B-0C2D-C647-9FC2-8E6A207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7691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Partizipationsfördernde Strukturen und Lernarrangements in der Schule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D5BBA6F-F752-A969-48BB-6D033BF57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273" y="1673986"/>
            <a:ext cx="6607452" cy="47392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6569C0-28EB-DD4E-AAF3-EE0BBC29D87E}"/>
              </a:ext>
            </a:extLst>
          </p:cNvPr>
          <p:cNvSpPr txBox="1"/>
          <p:nvPr/>
        </p:nvSpPr>
        <p:spPr>
          <a:xfrm>
            <a:off x="4844248" y="6453732"/>
            <a:ext cx="25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Eikel (2016)</a:t>
            </a:r>
          </a:p>
        </p:txBody>
      </p:sp>
    </p:spTree>
    <p:extLst>
      <p:ext uri="{BB962C8B-B14F-4D97-AF65-F5344CB8AC3E}">
        <p14:creationId xmlns:p14="http://schemas.microsoft.com/office/powerpoint/2010/main" val="173600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CBE5F1-0659-A2F0-6D5D-848AD53C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66" y="349911"/>
            <a:ext cx="11022244" cy="61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C91EE-FA6C-AEA0-DEC8-5606FA51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1260"/>
          </a:xfrm>
        </p:spPr>
        <p:txBody>
          <a:bodyPr/>
          <a:lstStyle/>
          <a:p>
            <a:r>
              <a:rPr lang="de-DE" dirty="0"/>
              <a:t>Der Beteiligungswegweiser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A860D-17B9-B8AF-3B39-92BB2BED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060"/>
            <a:ext cx="9601200" cy="4420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	Empfehlungen zur Umsetzung von Partizipationsangeboten </a:t>
            </a:r>
          </a:p>
          <a:p>
            <a:pPr marL="0" indent="0">
              <a:buNone/>
            </a:pPr>
            <a:r>
              <a:rPr lang="de-DE" dirty="0"/>
              <a:t>	(nach Bendig 2016):</a:t>
            </a:r>
          </a:p>
          <a:p>
            <a:r>
              <a:rPr lang="de-DE" dirty="0"/>
              <a:t>1. Prüfen</a:t>
            </a:r>
          </a:p>
          <a:p>
            <a:r>
              <a:rPr lang="de-DE" dirty="0"/>
              <a:t>2. Klären</a:t>
            </a:r>
          </a:p>
          <a:p>
            <a:r>
              <a:rPr lang="de-DE" dirty="0"/>
              <a:t>3. Alle ins Boot holen</a:t>
            </a:r>
          </a:p>
          <a:p>
            <a:r>
              <a:rPr lang="de-DE" dirty="0"/>
              <a:t>4. Informieren</a:t>
            </a:r>
          </a:p>
          <a:p>
            <a:r>
              <a:rPr lang="de-DE" dirty="0"/>
              <a:t>5. Methoden auswählen und sich anregen lassen</a:t>
            </a:r>
          </a:p>
          <a:p>
            <a:r>
              <a:rPr lang="de-DE" dirty="0"/>
              <a:t>6. Beteiligungsveranstaltungen planen und durchführen</a:t>
            </a:r>
          </a:p>
          <a:p>
            <a:r>
              <a:rPr lang="de-DE" dirty="0"/>
              <a:t>7. Flexibel bleiben und experimentieren</a:t>
            </a:r>
          </a:p>
          <a:p>
            <a:r>
              <a:rPr lang="de-DE" dirty="0"/>
              <a:t>8. Nachhaken</a:t>
            </a:r>
          </a:p>
          <a:p>
            <a:r>
              <a:rPr lang="de-DE" dirty="0"/>
              <a:t>9. Rückmeldung geben und gemeinsam auswerten</a:t>
            </a:r>
          </a:p>
        </p:txBody>
      </p:sp>
    </p:spTree>
    <p:extLst>
      <p:ext uri="{BB962C8B-B14F-4D97-AF65-F5344CB8AC3E}">
        <p14:creationId xmlns:p14="http://schemas.microsoft.com/office/powerpoint/2010/main" val="31638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F02B-8B0A-46DC-0645-74DA9FB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9117"/>
          </a:xfrm>
        </p:spPr>
        <p:txBody>
          <a:bodyPr/>
          <a:lstStyle/>
          <a:p>
            <a:r>
              <a:rPr lang="de-DE" dirty="0"/>
              <a:t>Literatur: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EA80C-868D-E107-8FC3-C9FF1055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4917"/>
            <a:ext cx="9601200" cy="448248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Behringer, Jeanette: Mitentscheiden: Neue Formen der Partizipation. In: Bundeszentrale für politische Bildung (Hrsg.): Themenblätter im Unterricht. Herbst 2007. Nr. 66 Berlin</a:t>
            </a:r>
          </a:p>
          <a:p>
            <a:r>
              <a:rPr lang="de-DE" dirty="0"/>
              <a:t>Bendig, Rebekka: Mehr als Pädagogik: Demokratie  leben – Grundsätze und Hand-</a:t>
            </a:r>
            <a:r>
              <a:rPr lang="de-DE" dirty="0" err="1"/>
              <a:t>lungsempfehlung</a:t>
            </a:r>
            <a:r>
              <a:rPr lang="de-DE" dirty="0"/>
              <a:t> für </a:t>
            </a:r>
            <a:r>
              <a:rPr lang="de-DE" dirty="0" err="1"/>
              <a:t>Partizipationprozesse</a:t>
            </a:r>
            <a:r>
              <a:rPr lang="de-DE" dirty="0"/>
              <a:t> mit jungen Menschen. In: Deutsche Gesellschaft für Demokratiepädagogik e.V.(Hrsg.) (</a:t>
            </a:r>
            <a:r>
              <a:rPr lang="de-DE" dirty="0" err="1"/>
              <a:t>DeGeDe</a:t>
            </a:r>
            <a:r>
              <a:rPr lang="de-DE" dirty="0"/>
              <a:t>)Hommage an die Demokratiepädagogik – 10 Jahre </a:t>
            </a:r>
            <a:r>
              <a:rPr lang="de-DE" dirty="0" err="1"/>
              <a:t>DeGeDe</a:t>
            </a:r>
            <a:r>
              <a:rPr lang="de-DE" dirty="0"/>
              <a:t>, Berlin 2016</a:t>
            </a:r>
          </a:p>
          <a:p>
            <a:r>
              <a:rPr lang="de-DE" dirty="0"/>
              <a:t>Biedermann, Horst u. Oser, Fritz: Durch partizipative Prozesse zu politisch-demokratischem Lernen – ein Patentrezept? In: </a:t>
            </a:r>
            <a:r>
              <a:rPr lang="de-DE" dirty="0" err="1"/>
              <a:t>Burth</a:t>
            </a:r>
            <a:r>
              <a:rPr lang="de-DE" dirty="0"/>
              <a:t>, Hans-Peter u. Reinhardt, Volker (Hrsg.): Wirkungsanalyse von Demokratie-Lernen. Empirische und theoretische Untersuchungen zur Demokratiedidaktik in Schule und Hochschule. Opladen – Berlin – Toronto. 2020.</a:t>
            </a:r>
          </a:p>
          <a:p>
            <a:r>
              <a:rPr lang="de-DE" dirty="0"/>
              <a:t>de Boer, Heike u. Schröter, Petra u. </a:t>
            </a:r>
            <a:r>
              <a:rPr lang="de-DE" dirty="0" err="1"/>
              <a:t>Schwietzer</a:t>
            </a:r>
            <a:r>
              <a:rPr lang="de-DE" dirty="0"/>
              <a:t>, </a:t>
            </a:r>
            <a:r>
              <a:rPr lang="de-DE" dirty="0" err="1"/>
              <a:t>Wulfhild</a:t>
            </a:r>
            <a:r>
              <a:rPr lang="de-DE" dirty="0"/>
              <a:t>: Partizipation in der Schule</a:t>
            </a:r>
          </a:p>
          <a:p>
            <a:r>
              <a:rPr lang="de-DE" dirty="0"/>
              <a:t>Bundesjugendkuratorium (Hrsg.): Partizipation von Kindern und Jugendlichen – Zwischen Anspruch und Wirklichkeit (2009)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88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F02B-8B0A-46DC-0645-74DA9FB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9117"/>
          </a:xfrm>
        </p:spPr>
        <p:txBody>
          <a:bodyPr/>
          <a:lstStyle/>
          <a:p>
            <a:r>
              <a:rPr lang="de-DE" dirty="0"/>
              <a:t>Literatur: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EA80C-868D-E107-8FC3-C9FF1055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4917"/>
            <a:ext cx="9601200" cy="448248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Duerr, K.: The School: A Democratic Learning Community – The All-European Study on </a:t>
            </a:r>
            <a:r>
              <a:rPr lang="de-DE" dirty="0" err="1"/>
              <a:t>Pupils</a:t>
            </a:r>
            <a:r>
              <a:rPr lang="de-DE" dirty="0"/>
              <a:t>´ </a:t>
            </a:r>
            <a:r>
              <a:rPr lang="de-DE" dirty="0" err="1"/>
              <a:t>Participation</a:t>
            </a:r>
            <a:r>
              <a:rPr lang="de-DE" dirty="0"/>
              <a:t> in School. Strasbourg, March 2004, DGIV/ EDV/ CIT.</a:t>
            </a:r>
          </a:p>
          <a:p>
            <a:r>
              <a:rPr lang="de-DE" dirty="0"/>
              <a:t>Eikel, Angelika: Demokratische Partizipation in der Schule. In: Deutsche Gesellschaft für Demokratiepädagogik e.V.(Hrsg.) (</a:t>
            </a:r>
            <a:r>
              <a:rPr lang="de-DE" dirty="0" err="1"/>
              <a:t>DeGeDe</a:t>
            </a:r>
            <a:r>
              <a:rPr lang="de-DE" dirty="0"/>
              <a:t>)Hommage an die Demokratiepädagogik – 10 Jahre </a:t>
            </a:r>
            <a:r>
              <a:rPr lang="de-DE" dirty="0" err="1"/>
              <a:t>DeGeDe</a:t>
            </a:r>
            <a:r>
              <a:rPr lang="de-DE" dirty="0"/>
              <a:t>, Berlin 2016</a:t>
            </a:r>
          </a:p>
          <a:p>
            <a:r>
              <a:rPr lang="de-DE" dirty="0"/>
              <a:t>Helsper, W./Böhme, J./Kramer, R.-T./</a:t>
            </a:r>
            <a:r>
              <a:rPr lang="de-DE" dirty="0" err="1"/>
              <a:t>Lingkost</a:t>
            </a:r>
            <a:r>
              <a:rPr lang="de-DE" dirty="0"/>
              <a:t>, A. (2001): Schulkultur und Schulmythos. Gymnasien zwischen elitärer Bildung und höherer Volksschule im Transformationsprozess. Wiesbaden.</a:t>
            </a:r>
          </a:p>
          <a:p>
            <a:r>
              <a:rPr lang="de-DE" dirty="0"/>
              <a:t>Knauer, </a:t>
            </a:r>
            <a:r>
              <a:rPr lang="de-DE" dirty="0" err="1"/>
              <a:t>Raingard</a:t>
            </a:r>
            <a:r>
              <a:rPr lang="de-DE" dirty="0"/>
              <a:t> u. </a:t>
            </a:r>
            <a:r>
              <a:rPr lang="de-DE" dirty="0" err="1"/>
              <a:t>Sturzenhecker</a:t>
            </a:r>
            <a:r>
              <a:rPr lang="de-DE" dirty="0"/>
              <a:t>, Benedikt: Partizipation im Jugendalter. In: Hafeneger, B. / Jansen, M. M. / Niebling, T. (Hrsg.): Kinder- und Jugendpartizipation im Spannungsfeld von Akteuren und Interessen. Verlag Barbara Budrich Opladen 2005, S. 63-94</a:t>
            </a:r>
          </a:p>
          <a:p>
            <a:r>
              <a:rPr lang="de-DE" dirty="0"/>
              <a:t>Urban, Ulrike: Demokratiebaustein: Partizipation. Berlin : BLK 2005, 6 S. - (Demokratiebausteine); Demokratie-Baustein „Partizipation“ , www.blk-demokratie.de BLK-Programm „Demokratie lernen &amp; leben“ , 23.08.2005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42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9015BB-8807-46A2-DF42-D5EFA317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82" y="368314"/>
            <a:ext cx="10989373" cy="61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76F09-A456-5CB2-0CA3-9BE807E8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6569"/>
          </a:xfrm>
        </p:spPr>
        <p:txBody>
          <a:bodyPr>
            <a:normAutofit fontScale="90000"/>
          </a:bodyPr>
          <a:lstStyle/>
          <a:p>
            <a:r>
              <a:rPr lang="de-DE" sz="4900" dirty="0"/>
              <a:t>Was ist Partizipation?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24DED-F553-9B9D-5595-6691E8BB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2369"/>
            <a:ext cx="9601200" cy="5086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		</a:t>
            </a:r>
            <a:r>
              <a:rPr lang="de-DE" sz="2800" b="1" dirty="0"/>
              <a:t>Partizipation im gesellschaftlichen Sinn</a:t>
            </a:r>
          </a:p>
          <a:p>
            <a:pPr>
              <a:buFontTx/>
              <a:buChar char="-"/>
            </a:pPr>
            <a:r>
              <a:rPr lang="de-DE" dirty="0"/>
              <a:t>Partizipation ist ein </a:t>
            </a:r>
            <a:r>
              <a:rPr lang="de-DE" b="1" u="sng" dirty="0"/>
              <a:t>demokratietheoretischer Begriff </a:t>
            </a:r>
          </a:p>
          <a:p>
            <a:pPr>
              <a:buFontTx/>
              <a:buChar char="-"/>
            </a:pPr>
            <a:r>
              <a:rPr lang="de-DE" dirty="0"/>
              <a:t>P. bezeichnet die Beteiligung von Einzelnen und Gruppen an Entscheidungen und Entscheidungsprozessen. </a:t>
            </a:r>
          </a:p>
          <a:p>
            <a:pPr>
              <a:buFontTx/>
              <a:buChar char="-"/>
            </a:pPr>
            <a:r>
              <a:rPr lang="de-DE" dirty="0"/>
              <a:t>Historisch betrachtet wird die Forderung nach Partizipation begründet mit dem Argument:</a:t>
            </a:r>
          </a:p>
          <a:p>
            <a:pPr marL="0" indent="0">
              <a:buNone/>
            </a:pPr>
            <a:r>
              <a:rPr lang="de-DE" sz="2400" dirty="0"/>
              <a:t>	Es wird über unsere Angelegenheiten entschieden, also haben wir 	ein Recht darauf, mitzuentscheiden! </a:t>
            </a:r>
          </a:p>
          <a:p>
            <a:pPr marL="0" indent="0">
              <a:buNone/>
            </a:pPr>
            <a:r>
              <a:rPr lang="de-DE" sz="2400" dirty="0"/>
              <a:t>	Partizipation wird folglich eingeklagt auf der </a:t>
            </a:r>
            <a:r>
              <a:rPr lang="de-DE" sz="2400" b="1" dirty="0"/>
              <a:t>Grundlage der 	Menschenrechte</a:t>
            </a:r>
            <a:r>
              <a:rPr lang="de-DE" sz="2400" dirty="0"/>
              <a:t>, der </a:t>
            </a:r>
            <a:r>
              <a:rPr lang="de-DE" sz="2400" b="1" dirty="0"/>
              <a:t>Selbstbestimmungsrechte</a:t>
            </a:r>
            <a:r>
              <a:rPr lang="de-DE" sz="2400" dirty="0"/>
              <a:t> und der 	</a:t>
            </a:r>
            <a:r>
              <a:rPr lang="de-DE" sz="2400" b="1" dirty="0"/>
              <a:t>menschlichen Würde</a:t>
            </a:r>
            <a:r>
              <a:rPr lang="de-DE" sz="2400" dirty="0"/>
              <a:t>.</a:t>
            </a:r>
          </a:p>
          <a:p>
            <a:pPr marL="0" indent="0" algn="r">
              <a:buNone/>
            </a:pPr>
            <a:r>
              <a:rPr lang="de-DE" sz="1900" dirty="0"/>
              <a:t>(vgl. Urban 2005)</a:t>
            </a:r>
          </a:p>
          <a:p>
            <a:pPr marL="0" indent="0">
              <a:buNone/>
            </a:pPr>
            <a:r>
              <a:rPr lang="de-DE" sz="2400" b="1" dirty="0"/>
              <a:t>- Partizipation ist für das Funktionieren einer Demokratie existenziell!</a:t>
            </a:r>
          </a:p>
          <a:p>
            <a:pPr marL="0" indent="0" algn="r">
              <a:buNone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22466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76F09-A456-5CB2-0CA3-9BE807E8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6569"/>
          </a:xfrm>
        </p:spPr>
        <p:txBody>
          <a:bodyPr>
            <a:normAutofit fontScale="90000"/>
          </a:bodyPr>
          <a:lstStyle/>
          <a:p>
            <a:r>
              <a:rPr lang="de-DE" sz="4900" dirty="0"/>
              <a:t>Was ist Partizipation?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24DED-F553-9B9D-5595-6691E8BB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2369"/>
            <a:ext cx="9601200" cy="4225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		</a:t>
            </a:r>
            <a:r>
              <a:rPr lang="de-DE" sz="2800" b="1" dirty="0"/>
              <a:t>Partizipation im politischen Sinn</a:t>
            </a:r>
          </a:p>
          <a:p>
            <a:pPr marL="0" indent="0">
              <a:buNone/>
            </a:pPr>
            <a:r>
              <a:rPr lang="de-DE" dirty="0"/>
              <a:t>Politische Partizipation bezieht sich auf ein breites Spektrum unterschiedlicher Formen der Einflussnahme auf Entscheidungen im politischen System.</a:t>
            </a:r>
          </a:p>
          <a:p>
            <a:pPr marL="0" indent="0">
              <a:buNone/>
            </a:pPr>
            <a:r>
              <a:rPr lang="de-DE" dirty="0"/>
              <a:t>Hierbei kann es </a:t>
            </a:r>
            <a:r>
              <a:rPr lang="de-DE"/>
              <a:t>sich sowohl </a:t>
            </a:r>
            <a:r>
              <a:rPr lang="de-DE" dirty="0"/>
              <a:t>um </a:t>
            </a:r>
            <a:r>
              <a:rPr lang="de-DE" b="1" dirty="0"/>
              <a:t>konventionelle bzw. verfasste Formen </a:t>
            </a:r>
            <a:r>
              <a:rPr lang="de-DE" dirty="0"/>
              <a:t>der Partizipation wie die Beteiligung an Wahlen handeln als auch um </a:t>
            </a:r>
            <a:r>
              <a:rPr lang="de-DE" b="1" dirty="0"/>
              <a:t>unkonventionelle bzw. nicht-verfasste Form</a:t>
            </a:r>
            <a:r>
              <a:rPr lang="de-DE" dirty="0"/>
              <a:t>en wie etwa die Teilnahme an Protestaktionen, Aktionen des zivilen Ungehorsams, Unterschriftensammlungen etc.</a:t>
            </a:r>
          </a:p>
          <a:p>
            <a:pPr marL="0" indent="0" algn="r">
              <a:buNone/>
            </a:pPr>
            <a:r>
              <a:rPr lang="de-DE" sz="1600" dirty="0"/>
              <a:t>(vgl. BJK 2009)</a:t>
            </a:r>
          </a:p>
        </p:txBody>
      </p:sp>
    </p:spTree>
    <p:extLst>
      <p:ext uri="{BB962C8B-B14F-4D97-AF65-F5344CB8AC3E}">
        <p14:creationId xmlns:p14="http://schemas.microsoft.com/office/powerpoint/2010/main" val="265633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41CD3-D871-B0F9-0E25-5E8D4858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6771"/>
          </a:xfrm>
        </p:spPr>
        <p:txBody>
          <a:bodyPr/>
          <a:lstStyle/>
          <a:p>
            <a:r>
              <a:rPr lang="de-DE" dirty="0"/>
              <a:t>Was ist Partizipation?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9E6D-DB01-A9E6-B431-3DAF63D2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2571"/>
            <a:ext cx="9601200" cy="4944862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b="1" dirty="0"/>
              <a:t>Partizipation im politischen Sinn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54C933-7DB4-9B54-97B1-0F637A0B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44" y="2173224"/>
            <a:ext cx="5467112" cy="41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D1020-9ED4-F6B6-3156-E7F5EA42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8915"/>
          </a:xfrm>
        </p:spPr>
        <p:txBody>
          <a:bodyPr/>
          <a:lstStyle/>
          <a:p>
            <a:r>
              <a:rPr lang="de-DE" dirty="0"/>
              <a:t>Was ist Partizipation?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9C453-223D-8806-7473-C8B546AC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4815"/>
            <a:ext cx="9601200" cy="5273335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b="1" dirty="0"/>
              <a:t>Partizipation im politischen Sinn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94C569-426C-D8F1-74CC-F6F917BC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26" y="2072208"/>
            <a:ext cx="6593147" cy="44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37DA1-DA2E-66A9-D8CC-13643782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7994"/>
          </a:xfrm>
        </p:spPr>
        <p:txBody>
          <a:bodyPr/>
          <a:lstStyle/>
          <a:p>
            <a:r>
              <a:rPr lang="de-DE" dirty="0"/>
              <a:t>Stufen der Partizipation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D27855F-53A0-60B3-31BB-B44FF5703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126" y="1393794"/>
            <a:ext cx="7553747" cy="470516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B69801-8BFE-7968-BCB2-8296A05747B0}"/>
              </a:ext>
            </a:extLst>
          </p:cNvPr>
          <p:cNvSpPr txBox="1"/>
          <p:nvPr/>
        </p:nvSpPr>
        <p:spPr>
          <a:xfrm>
            <a:off x="2319126" y="6260977"/>
            <a:ext cx="755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Quelle: Urban (2005) auf Grundlage von Sherry </a:t>
            </a:r>
            <a:r>
              <a:rPr lang="de-DE" dirty="0" err="1"/>
              <a:t>Arnstein</a:t>
            </a:r>
            <a:r>
              <a:rPr lang="de-DE" dirty="0"/>
              <a:t> (1969)</a:t>
            </a:r>
          </a:p>
        </p:txBody>
      </p:sp>
    </p:spTree>
    <p:extLst>
      <p:ext uri="{BB962C8B-B14F-4D97-AF65-F5344CB8AC3E}">
        <p14:creationId xmlns:p14="http://schemas.microsoft.com/office/powerpoint/2010/main" val="372204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CB17C-2196-031B-9F17-5EB9EEF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0037"/>
          </a:xfrm>
        </p:spPr>
        <p:txBody>
          <a:bodyPr/>
          <a:lstStyle/>
          <a:p>
            <a:r>
              <a:rPr lang="de-DE" dirty="0"/>
              <a:t>Was ist Partizipation?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8F9B2-2B4F-42C1-DABB-AB2DF997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5837"/>
            <a:ext cx="9601200" cy="433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		</a:t>
            </a:r>
            <a:r>
              <a:rPr lang="de-DE" sz="2800" b="1" dirty="0"/>
              <a:t>Partizipation im schulischen Kontext</a:t>
            </a:r>
          </a:p>
          <a:p>
            <a:pPr marL="0" indent="0">
              <a:buNone/>
            </a:pPr>
            <a:r>
              <a:rPr lang="de-DE" sz="2400" dirty="0"/>
              <a:t>Partizipation als Ziel von Bildung beschreibt in diesem Zusammenhang weniger eine politische Partizipation im engeren traditionellen Sinne als vielmehr die Integration politischer, aktiver und sozialer Aspekte gesellschaftlicher Teilhabe.</a:t>
            </a:r>
          </a:p>
          <a:p>
            <a:pPr marL="0" indent="0">
              <a:buNone/>
            </a:pPr>
            <a:r>
              <a:rPr lang="de-DE" sz="2400" dirty="0"/>
              <a:t>Sie umfasst </a:t>
            </a:r>
            <a:r>
              <a:rPr lang="de-DE" sz="2400" b="1" dirty="0"/>
              <a:t>neben politischer Mitbestimmung </a:t>
            </a:r>
            <a:r>
              <a:rPr lang="de-DE" sz="2400" dirty="0"/>
              <a:t>auch </a:t>
            </a:r>
            <a:r>
              <a:rPr lang="de-DE" sz="2400" b="1" dirty="0"/>
              <a:t>die Übernahme von Verantwortung für das Gemeinsame durch aktive Mitge</a:t>
            </a:r>
            <a:r>
              <a:rPr lang="de-DE" sz="2400" dirty="0"/>
              <a:t>staltung und impliziert </a:t>
            </a:r>
            <a:r>
              <a:rPr lang="de-DE" sz="2400" b="1" dirty="0"/>
              <a:t>soziale Zusammenschlüsse</a:t>
            </a:r>
            <a:r>
              <a:rPr lang="de-DE" sz="2400" dirty="0"/>
              <a:t>, </a:t>
            </a:r>
            <a:r>
              <a:rPr lang="de-DE" sz="2400" b="1" dirty="0"/>
              <a:t>Kooperationen</a:t>
            </a:r>
            <a:r>
              <a:rPr lang="de-DE" sz="2400" dirty="0"/>
              <a:t> und </a:t>
            </a:r>
            <a:r>
              <a:rPr lang="de-DE" sz="2400" b="1" dirty="0"/>
              <a:t>Aushandlungsprozesse</a:t>
            </a:r>
            <a:r>
              <a:rPr lang="de-DE" sz="2400" dirty="0"/>
              <a:t> mit anderen Menschen und heterogenen Gruppen.</a:t>
            </a:r>
          </a:p>
          <a:p>
            <a:pPr marL="0" indent="0" algn="r">
              <a:buNone/>
            </a:pPr>
            <a:r>
              <a:rPr lang="de-DE" sz="1800" dirty="0"/>
              <a:t>Eikel (2016)</a:t>
            </a:r>
          </a:p>
        </p:txBody>
      </p:sp>
    </p:spTree>
    <p:extLst>
      <p:ext uri="{BB962C8B-B14F-4D97-AF65-F5344CB8AC3E}">
        <p14:creationId xmlns:p14="http://schemas.microsoft.com/office/powerpoint/2010/main" val="1857450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1263</Words>
  <Application>Microsoft Office PowerPoint</Application>
  <PresentationFormat>Breitbild</PresentationFormat>
  <Paragraphs>124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Franklin Gothic Book</vt:lpstr>
      <vt:lpstr>Franklin Gothic Medium</vt:lpstr>
      <vt:lpstr>Wingdings</vt:lpstr>
      <vt:lpstr>Ausschnitt</vt:lpstr>
      <vt:lpstr>Partizipation</vt:lpstr>
      <vt:lpstr>PowerPoint-Präsentation</vt:lpstr>
      <vt:lpstr>PowerPoint-Präsentation</vt:lpstr>
      <vt:lpstr>Was ist Partizipation? </vt:lpstr>
      <vt:lpstr>Was ist Partizipation? </vt:lpstr>
      <vt:lpstr>Was ist Partizipation?</vt:lpstr>
      <vt:lpstr>Was ist Partizipation?</vt:lpstr>
      <vt:lpstr>Stufen der Partizipation</vt:lpstr>
      <vt:lpstr>Was ist Partizipation?</vt:lpstr>
      <vt:lpstr>Was ist Partizipation?</vt:lpstr>
      <vt:lpstr>Handlungsformen demokratischer Partizipation</vt:lpstr>
      <vt:lpstr>Wahrnehmungsmuster von Partizipation aus Schülerperspektive</vt:lpstr>
      <vt:lpstr>Warum ist Partizipation notwendig?</vt:lpstr>
      <vt:lpstr>Prinzipien demokratisch-partizipativer Schulkultur</vt:lpstr>
      <vt:lpstr>Zum aktuellen Stand der Partizipation von Kindern und Jugendlichen</vt:lpstr>
      <vt:lpstr>Handlungsempfehlungen auf Grundlage des 16. Kinder- und Jugendberichts (2020)</vt:lpstr>
      <vt:lpstr>Wie kann Partizipation im Ganztag verwirklich werden?</vt:lpstr>
      <vt:lpstr>Formen der Partizipation in der Schule</vt:lpstr>
      <vt:lpstr>Formen der Partizipation in der Schule</vt:lpstr>
      <vt:lpstr>Partizipationsfördernde Strukturen und Lernarrangements in der Schule</vt:lpstr>
      <vt:lpstr>PowerPoint-Präsentation</vt:lpstr>
      <vt:lpstr>Der Beteiligungswegweiser</vt:lpstr>
      <vt:lpstr>Literatur:</vt:lpstr>
      <vt:lpstr>Literatur: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Schülerinnen und Schüler den Ganztag mitgestalten</dc:title>
  <dc:creator>Michael Freund</dc:creator>
  <cp:lastModifiedBy>Michael Freund</cp:lastModifiedBy>
  <cp:revision>51</cp:revision>
  <dcterms:created xsi:type="dcterms:W3CDTF">2022-06-22T13:23:49Z</dcterms:created>
  <dcterms:modified xsi:type="dcterms:W3CDTF">2022-10-30T09:34:37Z</dcterms:modified>
</cp:coreProperties>
</file>